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2"/>
  </p:notesMasterIdLst>
  <p:sldIdLst>
    <p:sldId id="376" r:id="rId2"/>
    <p:sldId id="449" r:id="rId3"/>
    <p:sldId id="447" r:id="rId4"/>
    <p:sldId id="404" r:id="rId5"/>
    <p:sldId id="397" r:id="rId6"/>
    <p:sldId id="398" r:id="rId7"/>
    <p:sldId id="399" r:id="rId8"/>
    <p:sldId id="396" r:id="rId9"/>
    <p:sldId id="417" r:id="rId10"/>
    <p:sldId id="402" r:id="rId11"/>
    <p:sldId id="421" r:id="rId12"/>
    <p:sldId id="423" r:id="rId13"/>
    <p:sldId id="424" r:id="rId14"/>
    <p:sldId id="441" r:id="rId15"/>
    <p:sldId id="430" r:id="rId16"/>
    <p:sldId id="435" r:id="rId17"/>
    <p:sldId id="432" r:id="rId18"/>
    <p:sldId id="431" r:id="rId19"/>
    <p:sldId id="429" r:id="rId20"/>
    <p:sldId id="433" r:id="rId21"/>
    <p:sldId id="436" r:id="rId22"/>
    <p:sldId id="434" r:id="rId23"/>
    <p:sldId id="445" r:id="rId24"/>
    <p:sldId id="428" r:id="rId25"/>
    <p:sldId id="427" r:id="rId26"/>
    <p:sldId id="438" r:id="rId27"/>
    <p:sldId id="439" r:id="rId28"/>
    <p:sldId id="440" r:id="rId29"/>
    <p:sldId id="442" r:id="rId30"/>
    <p:sldId id="444" r:id="rId31"/>
    <p:sldId id="422" r:id="rId32"/>
    <p:sldId id="446" r:id="rId33"/>
    <p:sldId id="425" r:id="rId34"/>
    <p:sldId id="426" r:id="rId35"/>
    <p:sldId id="419" r:id="rId36"/>
    <p:sldId id="415" r:id="rId37"/>
    <p:sldId id="403" r:id="rId38"/>
    <p:sldId id="400" r:id="rId39"/>
    <p:sldId id="401" r:id="rId40"/>
    <p:sldId id="450" r:id="rId4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8C21"/>
    <a:srgbClr val="0C232E"/>
    <a:srgbClr val="159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0" autoAdjust="0"/>
    <p:restoredTop sz="86477" autoAdjust="0"/>
  </p:normalViewPr>
  <p:slideViewPr>
    <p:cSldViewPr>
      <p:cViewPr>
        <p:scale>
          <a:sx n="100" d="100"/>
          <a:sy n="100" d="100"/>
        </p:scale>
        <p:origin x="-246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71DF00-D463-4640-9902-9557A79CF986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2FA0B0-3467-476E-8090-CA1234274B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1995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  <p:sp>
        <p:nvSpPr>
          <p:cNvPr id="256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FF69D5-0D0F-4DE1-9B45-EDEEB9EE264C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9E3ED6-56EC-4965-B638-BB77EB58971C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3112D6-292D-4D08-8B96-28E61E8D7D91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  <p:sp>
        <p:nvSpPr>
          <p:cNvPr id="297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72C596-69A5-4428-9883-6B29B1B70093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uk-UA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EA06B50-E757-4577-AD63-377EF88C2090}" type="slidenum">
              <a:rPr lang="pl-PL" altLang="uk-UA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40</a:t>
            </a:fld>
            <a:endParaRPr lang="pl-PL" altLang="uk-UA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C7EFA-3CB3-4869-AEB6-FCCB7F1D9611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D14A1-CEDF-49F5-89EC-1835971995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716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C38FB-B81E-4377-8370-D0E32141C3D7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65AA-C919-4D2B-8D22-EB7E4FE9BE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871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02F0E-AAA4-4880-A05D-2D777F1E0BA5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27F41-B195-4FB4-97A8-3B74D3D295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584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4029D-8AD2-4E37-A697-A2210346C8C2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0D987-AE1F-4BE3-B2E1-1C44AC717A3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54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E850-4DAF-4995-8B9D-F4A4EC63068E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02F5E-F4E9-4FEB-9239-B97B127216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17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36D03-6CE5-4726-8EBC-DA3DD5CDF204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63B7E-6D49-4EC2-BB1F-1D42A411F2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16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7D8D-B91A-4AAB-906C-05B5E8F7D3C1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EB482-6002-492F-866A-F15D9C7A59C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136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BA6FD-55BF-4975-AA10-167D52E22BF5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75194-3430-4449-92D5-20C3100C12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36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1D49-E6FE-4C80-A6CF-9E0630294227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CF25B-8A27-42B6-925D-FEFA35DC48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036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7D101-3002-4567-8A4B-5F6F5044F8EC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40256-5221-4E42-B852-416760096C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43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10C5D-BBAD-4B13-821E-B0CBA3CCBDCD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CFFC9-CFC6-41D3-8CD2-5DA6B0317C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56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uk-UA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uk-UA" smtClean="0"/>
              <a:t>Kliknij, aby edytować style wzorca tekstu</a:t>
            </a:r>
          </a:p>
          <a:p>
            <a:pPr lvl="1"/>
            <a:r>
              <a:rPr lang="pl-PL" altLang="uk-UA" smtClean="0"/>
              <a:t>Drugi poziom</a:t>
            </a:r>
          </a:p>
          <a:p>
            <a:pPr lvl="2"/>
            <a:r>
              <a:rPr lang="pl-PL" altLang="uk-UA" smtClean="0"/>
              <a:t>Trzeci poziom</a:t>
            </a:r>
          </a:p>
          <a:p>
            <a:pPr lvl="3"/>
            <a:r>
              <a:rPr lang="pl-PL" altLang="uk-UA" smtClean="0"/>
              <a:t>Czwarty poziom</a:t>
            </a:r>
          </a:p>
          <a:p>
            <a:pPr lvl="4"/>
            <a:r>
              <a:rPr lang="pl-PL" altLang="uk-UA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F71C2D-D99F-4995-B002-BB4E04FA7B46}" type="datetimeFigureOut">
              <a:rPr lang="pl-PL"/>
              <a:pPr>
                <a:defRPr/>
              </a:pPr>
              <a:t>12.02.2016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E4A4AE-BE40-496D-AEFE-A9E142DBF3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jpeg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jpeg"/><Relationship Id="rId7" Type="http://schemas.openxmlformats.org/officeDocument/2006/relationships/image" Target="../media/image51.png"/><Relationship Id="rId12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4.png"/><Relationship Id="rId4" Type="http://schemas.openxmlformats.org/officeDocument/2006/relationships/image" Target="../media/image26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62.wmf"/><Relationship Id="rId3" Type="http://schemas.openxmlformats.org/officeDocument/2006/relationships/image" Target="../media/image6.jpeg"/><Relationship Id="rId7" Type="http://schemas.openxmlformats.org/officeDocument/2006/relationships/image" Target="../media/image56.wmf"/><Relationship Id="rId12" Type="http://schemas.openxmlformats.org/officeDocument/2006/relationships/image" Target="../media/image6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60.wmf"/><Relationship Id="rId5" Type="http://schemas.openxmlformats.org/officeDocument/2006/relationships/image" Target="../media/image48.png"/><Relationship Id="rId15" Type="http://schemas.openxmlformats.org/officeDocument/2006/relationships/image" Target="../media/image7.png"/><Relationship Id="rId10" Type="http://schemas.openxmlformats.org/officeDocument/2006/relationships/image" Target="../media/image59.wmf"/><Relationship Id="rId4" Type="http://schemas.openxmlformats.org/officeDocument/2006/relationships/image" Target="../media/image26.png"/><Relationship Id="rId9" Type="http://schemas.openxmlformats.org/officeDocument/2006/relationships/image" Target="../media/image58.wmf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jpeg"/><Relationship Id="rId7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0.png"/><Relationship Id="rId10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.jpeg"/><Relationship Id="rId7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jpeg"/><Relationship Id="rId7" Type="http://schemas.openxmlformats.org/officeDocument/2006/relationships/image" Target="../media/image6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7.png"/><Relationship Id="rId5" Type="http://schemas.openxmlformats.org/officeDocument/2006/relationships/image" Target="../media/image48.png"/><Relationship Id="rId10" Type="http://schemas.openxmlformats.org/officeDocument/2006/relationships/image" Target="../media/image65.png"/><Relationship Id="rId4" Type="http://schemas.openxmlformats.org/officeDocument/2006/relationships/image" Target="../media/image26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40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77.png"/><Relationship Id="rId5" Type="http://schemas.openxmlformats.org/officeDocument/2006/relationships/image" Target="../media/image48.png"/><Relationship Id="rId15" Type="http://schemas.openxmlformats.org/officeDocument/2006/relationships/image" Target="../media/image65.png"/><Relationship Id="rId10" Type="http://schemas.openxmlformats.org/officeDocument/2006/relationships/image" Target="../media/image76.png"/><Relationship Id="rId4" Type="http://schemas.openxmlformats.org/officeDocument/2006/relationships/image" Target="../media/image26.png"/><Relationship Id="rId9" Type="http://schemas.openxmlformats.org/officeDocument/2006/relationships/image" Target="../media/image75.png"/><Relationship Id="rId1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jpeg"/><Relationship Id="rId7" Type="http://schemas.openxmlformats.org/officeDocument/2006/relationships/image" Target="../media/image8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openxmlformats.org/officeDocument/2006/relationships/image" Target="../media/image65.png"/><Relationship Id="rId4" Type="http://schemas.openxmlformats.org/officeDocument/2006/relationships/image" Target="../media/image6.jpe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.jpeg"/><Relationship Id="rId7" Type="http://schemas.openxmlformats.org/officeDocument/2006/relationships/image" Target="../media/image8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jpeg"/><Relationship Id="rId7" Type="http://schemas.openxmlformats.org/officeDocument/2006/relationships/image" Target="../media/image8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88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6.jpeg"/><Relationship Id="rId7" Type="http://schemas.openxmlformats.org/officeDocument/2006/relationships/image" Target="../media/image8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6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.jpeg"/><Relationship Id="rId7" Type="http://schemas.openxmlformats.org/officeDocument/2006/relationships/image" Target="../media/image91.jpeg"/><Relationship Id="rId12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95.png"/><Relationship Id="rId5" Type="http://schemas.openxmlformats.org/officeDocument/2006/relationships/image" Target="../media/image48.png"/><Relationship Id="rId10" Type="http://schemas.openxmlformats.org/officeDocument/2006/relationships/image" Target="../media/image94.png"/><Relationship Id="rId4" Type="http://schemas.openxmlformats.org/officeDocument/2006/relationships/image" Target="../media/image26.png"/><Relationship Id="rId9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jpeg"/><Relationship Id="rId7" Type="http://schemas.openxmlformats.org/officeDocument/2006/relationships/image" Target="../media/image9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7.png"/><Relationship Id="rId5" Type="http://schemas.openxmlformats.org/officeDocument/2006/relationships/image" Target="../media/image48.png"/><Relationship Id="rId10" Type="http://schemas.openxmlformats.org/officeDocument/2006/relationships/image" Target="../media/image65.png"/><Relationship Id="rId4" Type="http://schemas.openxmlformats.org/officeDocument/2006/relationships/image" Target="../media/image26.pn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jpeg"/><Relationship Id="rId7" Type="http://schemas.openxmlformats.org/officeDocument/2006/relationships/image" Target="../media/image10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jpeg"/><Relationship Id="rId7" Type="http://schemas.openxmlformats.org/officeDocument/2006/relationships/image" Target="../media/image10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.jpeg"/><Relationship Id="rId7" Type="http://schemas.openxmlformats.org/officeDocument/2006/relationships/image" Target="../media/image10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7.png"/><Relationship Id="rId5" Type="http://schemas.openxmlformats.org/officeDocument/2006/relationships/image" Target="../media/image48.png"/><Relationship Id="rId10" Type="http://schemas.openxmlformats.org/officeDocument/2006/relationships/image" Target="../media/image65.png"/><Relationship Id="rId4" Type="http://schemas.openxmlformats.org/officeDocument/2006/relationships/image" Target="../media/image26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7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0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6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jpeg"/><Relationship Id="rId7" Type="http://schemas.openxmlformats.org/officeDocument/2006/relationships/image" Target="../media/image10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jpeg"/><Relationship Id="rId7" Type="http://schemas.openxmlformats.org/officeDocument/2006/relationships/image" Target="../media/image10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10.jpe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12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11" Type="http://schemas.openxmlformats.org/officeDocument/2006/relationships/image" Target="../media/image108.wmf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6.jpeg"/><Relationship Id="rId9" Type="http://schemas.openxmlformats.org/officeDocument/2006/relationships/image" Target="../media/image107.wmf"/><Relationship Id="rId1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6.jpeg"/><Relationship Id="rId7" Type="http://schemas.openxmlformats.org/officeDocument/2006/relationships/image" Target="../media/image1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.jpeg"/><Relationship Id="rId7" Type="http://schemas.openxmlformats.org/officeDocument/2006/relationships/image" Target="../media/image1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7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6.png"/><Relationship Id="rId4" Type="http://schemas.openxmlformats.org/officeDocument/2006/relationships/image" Target="../media/image40.png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6.jpeg"/><Relationship Id="rId4" Type="http://schemas.openxmlformats.org/officeDocument/2006/relationships/image" Target="../media/image26.png"/><Relationship Id="rId9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image" Target="../media/image1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26.png"/><Relationship Id="rId4" Type="http://schemas.openxmlformats.org/officeDocument/2006/relationships/image" Target="../media/image120.png"/><Relationship Id="rId9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image" Target="../media/image1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2.png"/><Relationship Id="rId4" Type="http://schemas.openxmlformats.org/officeDocument/2006/relationships/image" Target="../media/image26.png"/><Relationship Id="rId9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7.pn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10" Type="http://schemas.openxmlformats.org/officeDocument/2006/relationships/image" Target="../media/image7.png"/><Relationship Id="rId4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4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7.png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4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63575"/>
            <a:ext cx="7666038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7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1268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1269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346DD3-592F-44CD-9AE6-C84578EF97B2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25538"/>
            <a:ext cx="20320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35" name="Prostokąt 34"/>
          <p:cNvSpPr/>
          <p:nvPr/>
        </p:nvSpPr>
        <p:spPr>
          <a:xfrm>
            <a:off x="395288" y="3933825"/>
            <a:ext cx="4032250" cy="2159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6" name="Prostokąt 35"/>
          <p:cNvSpPr/>
          <p:nvPr/>
        </p:nvSpPr>
        <p:spPr>
          <a:xfrm>
            <a:off x="2987675" y="4365625"/>
            <a:ext cx="1368425" cy="158432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1278" name="pole tekstowe 36"/>
          <p:cNvSpPr txBox="1">
            <a:spLocks noChangeArrowheads="1"/>
          </p:cNvSpPr>
          <p:nvPr/>
        </p:nvSpPr>
        <p:spPr bwMode="auto">
          <a:xfrm>
            <a:off x="468313" y="4005263"/>
            <a:ext cx="3816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600" b="1">
                <a:solidFill>
                  <a:schemeClr val="bg1"/>
                </a:solidFill>
              </a:rPr>
              <a:t>Основные технические сведения:</a:t>
            </a:r>
            <a:endParaRPr lang="pl-PL" altLang="uk-UA" sz="1600" b="1">
              <a:solidFill>
                <a:schemeClr val="bg1"/>
              </a:solidFill>
            </a:endParaRPr>
          </a:p>
        </p:txBody>
      </p:sp>
      <p:sp>
        <p:nvSpPr>
          <p:cNvPr id="11279" name="pole tekstowe 37"/>
          <p:cNvSpPr txBox="1">
            <a:spLocks noChangeArrowheads="1"/>
          </p:cNvSpPr>
          <p:nvPr/>
        </p:nvSpPr>
        <p:spPr bwMode="auto">
          <a:xfrm>
            <a:off x="468313" y="4365625"/>
            <a:ext cx="2590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Максимальный вес створки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Фурнитурный паз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Ось ручки (дорнмасс) 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Высота цапфы 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Ход запорных цапф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Фальц люфт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280" name="pole tekstowe 38"/>
          <p:cNvSpPr txBox="1">
            <a:spLocks noChangeArrowheads="1"/>
          </p:cNvSpPr>
          <p:nvPr/>
        </p:nvSpPr>
        <p:spPr bwMode="auto">
          <a:xfrm>
            <a:off x="2987675" y="4365625"/>
            <a:ext cx="14398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</a:t>
            </a:r>
            <a:r>
              <a:rPr lang="ru-RU" altLang="uk-UA" sz="1400" b="1">
                <a:solidFill>
                  <a:schemeClr val="bg1"/>
                </a:solidFill>
              </a:rPr>
              <a:t>30</a:t>
            </a:r>
            <a:r>
              <a:rPr lang="pl-PL" altLang="uk-UA" sz="1400" b="1">
                <a:solidFill>
                  <a:schemeClr val="bg1"/>
                </a:solidFill>
              </a:rPr>
              <a:t> </a:t>
            </a:r>
            <a:r>
              <a:rPr lang="ru-RU" altLang="uk-UA" sz="1400" b="1">
                <a:solidFill>
                  <a:schemeClr val="bg1"/>
                </a:solidFill>
              </a:rPr>
              <a:t>кг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16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15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r>
              <a:rPr lang="pl-PL" altLang="uk-UA" sz="1400" b="1">
                <a:solidFill>
                  <a:schemeClr val="bg1"/>
                </a:solidFill>
              </a:rPr>
              <a:t> (7,5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r>
              <a:rPr lang="pl-PL" altLang="uk-UA" sz="1400" b="1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8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2x17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 b="1">
                <a:solidFill>
                  <a:schemeClr val="bg1"/>
                </a:solidFill>
              </a:rPr>
              <a:t>мин</a:t>
            </a:r>
            <a:r>
              <a:rPr lang="pl-PL" altLang="uk-UA" sz="1400" b="1">
                <a:solidFill>
                  <a:schemeClr val="bg1"/>
                </a:solidFill>
              </a:rPr>
              <a:t>. 12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4787900" y="3933825"/>
            <a:ext cx="4032250" cy="2159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7" name="Prostokąt 46"/>
          <p:cNvSpPr/>
          <p:nvPr/>
        </p:nvSpPr>
        <p:spPr>
          <a:xfrm>
            <a:off x="7380288" y="4365625"/>
            <a:ext cx="1368425" cy="158432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1283" name="pole tekstowe 47"/>
          <p:cNvSpPr txBox="1">
            <a:spLocks noChangeArrowheads="1"/>
          </p:cNvSpPr>
          <p:nvPr/>
        </p:nvSpPr>
        <p:spPr bwMode="auto">
          <a:xfrm>
            <a:off x="4859338" y="4005263"/>
            <a:ext cx="3313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600" b="1">
                <a:solidFill>
                  <a:schemeClr val="bg1"/>
                </a:solidFill>
              </a:rPr>
              <a:t>Основные технические сведения:</a:t>
            </a:r>
            <a:endParaRPr lang="pl-PL" altLang="uk-UA" sz="1600" b="1">
              <a:solidFill>
                <a:schemeClr val="bg1"/>
              </a:solidFill>
            </a:endParaRPr>
          </a:p>
        </p:txBody>
      </p:sp>
      <p:sp>
        <p:nvSpPr>
          <p:cNvPr id="11284" name="pole tekstowe 48"/>
          <p:cNvSpPr txBox="1">
            <a:spLocks noChangeArrowheads="1"/>
          </p:cNvSpPr>
          <p:nvPr/>
        </p:nvSpPr>
        <p:spPr bwMode="auto">
          <a:xfrm>
            <a:off x="4859338" y="4365625"/>
            <a:ext cx="25923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Максимальный вес створки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Фурнитурный паз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Ось ручки (дорнмасс) 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Высота цапфы 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Ход запорных цапф</a:t>
            </a:r>
            <a:r>
              <a:rPr lang="pl-PL" altLang="uk-UA" sz="1400">
                <a:solidFill>
                  <a:schemeClr val="bg1"/>
                </a:solidFill>
              </a:rPr>
              <a:t>::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Фальц люфт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285" name="pole tekstowe 49"/>
          <p:cNvSpPr txBox="1">
            <a:spLocks noChangeArrowheads="1"/>
          </p:cNvSpPr>
          <p:nvPr/>
        </p:nvSpPr>
        <p:spPr bwMode="auto">
          <a:xfrm>
            <a:off x="7380288" y="4365625"/>
            <a:ext cx="13684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130 </a:t>
            </a:r>
            <a:r>
              <a:rPr lang="ru-RU" altLang="uk-UA" sz="1400" b="1">
                <a:solidFill>
                  <a:schemeClr val="bg1"/>
                </a:solidFill>
              </a:rPr>
              <a:t>кг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16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15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r>
              <a:rPr lang="pl-PL" altLang="uk-UA" sz="1400" b="1">
                <a:solidFill>
                  <a:schemeClr val="bg1"/>
                </a:solidFill>
              </a:rPr>
              <a:t> (7,5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r>
              <a:rPr lang="pl-PL" altLang="uk-UA" sz="1400" b="1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8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2x17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 b="1">
                <a:solidFill>
                  <a:schemeClr val="bg1"/>
                </a:solidFill>
              </a:rPr>
              <a:t>мин</a:t>
            </a:r>
            <a:r>
              <a:rPr lang="pl-PL" altLang="uk-UA" sz="1400" b="1">
                <a:solidFill>
                  <a:schemeClr val="bg1"/>
                </a:solidFill>
              </a:rPr>
              <a:t>. 12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</p:txBody>
      </p:sp>
      <p:pic>
        <p:nvPicPr>
          <p:cNvPr id="112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41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327150"/>
            <a:ext cx="19446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73213"/>
            <a:ext cx="4537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Prostokąt 40"/>
          <p:cNvSpPr/>
          <p:nvPr/>
        </p:nvSpPr>
        <p:spPr>
          <a:xfrm>
            <a:off x="468313" y="2997200"/>
            <a:ext cx="38163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Фурнитура для алюминиевых окон, подходит для различных типов профилей с фурнитурным пазом 16 мм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4859338" y="2997200"/>
            <a:ext cx="38163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Фурнитура для окон, изготовленных из ПВХ профилей и дерева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1293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1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292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293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CC7D2C-C32B-482E-9287-51E8CAB7188D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7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rostokąt 19"/>
          <p:cNvSpPr/>
          <p:nvPr/>
        </p:nvSpPr>
        <p:spPr>
          <a:xfrm>
            <a:off x="900113" y="2997200"/>
            <a:ext cx="46132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Фурнитура для различных типов окон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323850" y="3552825"/>
            <a:ext cx="218916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Варианты открывания</a:t>
            </a:r>
            <a:endParaRPr lang="de-DE" sz="1600" b="1" u="sng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323850" y="3838575"/>
            <a:ext cx="2678113" cy="1031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поворотное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поворотно-откидное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откидное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1-2 и многостворчатые окна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00788" y="3594100"/>
            <a:ext cx="8477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Форма </a:t>
            </a:r>
            <a:endParaRPr lang="de-DE" sz="1600" b="1" u="sng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300788" y="3933825"/>
            <a:ext cx="2782887" cy="1708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прямоугольное окно</a:t>
            </a:r>
            <a:endParaRPr lang="de-DE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de-DE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арочное </a:t>
            </a:r>
            <a:endParaRPr lang="de-AT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трапециевидное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треугольное </a:t>
            </a:r>
            <a:endParaRPr lang="de-AT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балконные двери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фрамужное/ откидное окно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charset="0"/>
              </a:rPr>
              <a:t>откидно-раздвижные двери</a:t>
            </a:r>
            <a:endParaRPr lang="de-AT" sz="1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25" name="Picture 15" descr="Fenster-mit-Sperrknopfgriff"/>
          <p:cNvPicPr>
            <a:picLocks noChangeAspect="1" noChangeArrowheads="1"/>
          </p:cNvPicPr>
          <p:nvPr/>
        </p:nvPicPr>
        <p:blipFill>
          <a:blip r:embed="rId7">
            <a:lum bright="12000"/>
          </a:blip>
          <a:srcRect/>
          <a:stretch>
            <a:fillRect/>
          </a:stretch>
        </p:blipFill>
        <p:spPr bwMode="auto">
          <a:xfrm>
            <a:off x="4275138" y="5000625"/>
            <a:ext cx="1000125" cy="1282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13" descr="holzfenst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46513" y="3429000"/>
            <a:ext cx="1631950" cy="1223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14" descr="pvcfenster"/>
          <p:cNvPicPr>
            <a:picLocks noChangeAspect="1" noChangeArrowheads="1"/>
          </p:cNvPicPr>
          <p:nvPr/>
        </p:nvPicPr>
        <p:blipFill>
          <a:blip r:embed="rId9"/>
          <a:srcRect l="31895" t="14000" r="20500" b="12047"/>
          <a:stretch>
            <a:fillRect/>
          </a:stretch>
        </p:blipFill>
        <p:spPr bwMode="auto">
          <a:xfrm>
            <a:off x="3203575" y="4357688"/>
            <a:ext cx="1123950" cy="130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31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4286250"/>
            <a:ext cx="10001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4559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4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5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3316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3317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82380C9-EF70-4CB3-A214-BCECD42978F7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1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3213100"/>
            <a:ext cx="630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213100"/>
            <a:ext cx="6064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3227388"/>
            <a:ext cx="985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4298950"/>
            <a:ext cx="955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4"/>
          <a:stretch>
            <a:fillRect/>
          </a:stretch>
        </p:blipFill>
        <p:spPr bwMode="auto">
          <a:xfrm>
            <a:off x="6810375" y="5121275"/>
            <a:ext cx="11223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298950"/>
            <a:ext cx="11303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5084763"/>
            <a:ext cx="7778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323850" y="3213100"/>
          <a:ext cx="5976938" cy="2916238"/>
        </p:xfrm>
        <a:graphic>
          <a:graphicData uri="http://schemas.openxmlformats.org/drawingml/2006/table">
            <a:tbl>
              <a:tblPr/>
              <a:tblGrid>
                <a:gridCol w="4279430"/>
                <a:gridCol w="833372"/>
                <a:gridCol w="864136"/>
              </a:tblGrid>
              <a:tr h="4426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Размеры оконных створок для различных вариантов окон из профиля ПВХ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FFB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FFH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Поворотно-откидная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створка,  постоянная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ручка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290 - 1600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360 - 2400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Поворотно-откидная створка,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средняя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ручка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290 - 1600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505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Поворотная створка, постоянная ручка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290 - 1450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360 - 2400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Поворотная створка, средняя ручка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290 - 1450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505 - 2400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Поворотная створка, привод «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S»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290 - 800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340 - 2400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Откидная створка, привод «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UC»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470 - 1700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 800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Откидная створка, привод «</a:t>
                      </a: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M»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530 - 1680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505 - 1450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Штульповая створка, привод «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M»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290 - 1450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590 - 2400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Шульповая створка, нижний штульповой концевик присоединяемый «BM», штульповый соединитель «BM»,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штульповой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привод фиксированный «B»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290 - 1450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590 - 2400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379" name="Picture 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4559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0" name="Picture 4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9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4340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4341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8A43CBC-D2B2-4BAB-957E-574C45C2E41C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5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6"/>
          <p:cNvSpPr txBox="1"/>
          <p:nvPr/>
        </p:nvSpPr>
        <p:spPr>
          <a:xfrm>
            <a:off x="323850" y="3492500"/>
            <a:ext cx="88201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 Встроенный фиксатор от захлопывания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створки 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(четкая фиксация створки в откинутом положении)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35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/>
          <a:stretch>
            <a:fillRect/>
          </a:stretch>
        </p:blipFill>
        <p:spPr bwMode="auto">
          <a:xfrm>
            <a:off x="1619250" y="5013325"/>
            <a:ext cx="72183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4292600"/>
            <a:ext cx="18700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rostokąt 22"/>
          <p:cNvSpPr/>
          <p:nvPr/>
        </p:nvSpPr>
        <p:spPr>
          <a:xfrm>
            <a:off x="395288" y="4149725"/>
            <a:ext cx="3671887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Ножницы имеют фиксатор, который исключает самопроизвольное захлопывания створки при сквозном проветривании.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C:\Users\mrygiel\Desktop\gk-graficzny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3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5364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5365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FC43746-65DF-4E51-A242-4ECD62F5B48E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9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6"/>
          <p:cNvSpPr txBox="1"/>
          <p:nvPr/>
        </p:nvSpPr>
        <p:spPr>
          <a:xfrm>
            <a:off x="395288" y="4076700"/>
            <a:ext cx="3384550" cy="1493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В стандартном исполнении ножницы имеют встроенный блокиратор ошибочного открывания, который исключает неправильное использование окна в режиме откидывания.</a:t>
            </a:r>
          </a:p>
        </p:txBody>
      </p:sp>
      <p:pic>
        <p:nvPicPr>
          <p:cNvPr id="1537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8" descr="C:\Users\mrygiel\AppData\Local\Temp\notes0BDB16\blokada_rozworki_ROMB_1_IMG_0490.JPG"/>
          <p:cNvPicPr>
            <a:picLocks noChangeAspect="1" noChangeArrowheads="1"/>
          </p:cNvPicPr>
          <p:nvPr/>
        </p:nvPicPr>
        <p:blipFill>
          <a:blip r:embed="rId8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573463"/>
            <a:ext cx="280193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6"/>
          <p:cNvSpPr txBox="1"/>
          <p:nvPr/>
        </p:nvSpPr>
        <p:spPr>
          <a:xfrm>
            <a:off x="323850" y="3492500"/>
            <a:ext cx="88201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 Встроенный блокиратор ошибочного открывания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15378" name="Picture 19" descr="C:\Users\mrygiel\AppData\Local\Temp\notes0BDB16\~8603088.JPG"/>
          <p:cNvPicPr>
            <a:picLocks noChangeAspect="1" noChangeArrowheads="1"/>
          </p:cNvPicPr>
          <p:nvPr/>
        </p:nvPicPr>
        <p:blipFill>
          <a:blip r:embed="rId9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652963"/>
            <a:ext cx="28162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7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6388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6389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5B507E8-00E5-4622-A602-85CD748E28C8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6"/>
          <p:cNvSpPr txBox="1"/>
          <p:nvPr/>
        </p:nvSpPr>
        <p:spPr>
          <a:xfrm>
            <a:off x="339725" y="3500438"/>
            <a:ext cx="3889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Возможность оснащения окна механизмами для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микропроветривания  </a:t>
            </a:r>
          </a:p>
        </p:txBody>
      </p:sp>
      <p:pic>
        <p:nvPicPr>
          <p:cNvPr id="16399" name="Obraz 27" descr="naroznik_R_2sz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3989" r="9718" b="13335"/>
          <a:stretch>
            <a:fillRect/>
          </a:stretch>
        </p:blipFill>
        <p:spPr bwMode="auto">
          <a:xfrm>
            <a:off x="5292725" y="3500438"/>
            <a:ext cx="32400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rostokąt 24"/>
          <p:cNvSpPr/>
          <p:nvPr/>
        </p:nvSpPr>
        <p:spPr>
          <a:xfrm>
            <a:off x="341313" y="4284663"/>
            <a:ext cx="56880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Удобная и простая функция, обеспечивающая постоянное медленное проветривание помещения 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1640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00663"/>
            <a:ext cx="2057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157788"/>
            <a:ext cx="232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3838"/>
          <a:stretch>
            <a:fillRect/>
          </a:stretch>
        </p:blipFill>
        <p:spPr bwMode="auto">
          <a:xfrm>
            <a:off x="5584825" y="2781300"/>
            <a:ext cx="25876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7413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7414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4BFD0B3-AC7F-48DF-92E1-9FB5B36ED75D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8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" descr="C:\Users\mrygiel\Desktop\gk-graficz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73688"/>
            <a:ext cx="2124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6"/>
          <p:cNvSpPr txBox="1"/>
          <p:nvPr/>
        </p:nvSpPr>
        <p:spPr>
          <a:xfrm>
            <a:off x="322263" y="3500438"/>
            <a:ext cx="43211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Возможность оснащения окна механизмами для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ступенчатого проветривания  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323850" y="4221163"/>
            <a:ext cx="4824413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Позволяет фиксировать створку в режиме проветривания в разных положениях. Обеспечивает необходимый воздухообмен в любое время года.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17426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5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8436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8437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CFB24D3-AFCB-4847-A0C2-93FE00C78A88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1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6"/>
          <p:cNvSpPr txBox="1"/>
          <p:nvPr/>
        </p:nvSpPr>
        <p:spPr>
          <a:xfrm>
            <a:off x="250825" y="3500438"/>
            <a:ext cx="388937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Декоративные накладки из  АБС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250825" y="3860800"/>
            <a:ext cx="4033838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Применение материала самого высокого качества гарантирует многолетнее беспроблемное использование.</a:t>
            </a:r>
          </a:p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Накладки не желтеют и не подвергаются деформации со временем.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844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5734050"/>
            <a:ext cx="4349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5229225"/>
            <a:ext cx="3603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5697538"/>
            <a:ext cx="4302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5192713"/>
            <a:ext cx="3587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5229225"/>
            <a:ext cx="4111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449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229225"/>
            <a:ext cx="25558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27" descr="C:\Users\mrygiel\AppData\Local\Temp\notes0BDB16\oslonki_tworzywowe_rozjas_smal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644900"/>
            <a:ext cx="38195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4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59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9460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9461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6BDC194-05A0-487C-8763-E8D302C0D7F4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5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6"/>
          <p:cNvSpPr txBox="1"/>
          <p:nvPr/>
        </p:nvSpPr>
        <p:spPr>
          <a:xfrm>
            <a:off x="395288" y="3500438"/>
            <a:ext cx="34559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Возможность применения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блокиратора-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приподнимателя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: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395288" y="4356100"/>
            <a:ext cx="47529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исключает неправильное использование окна, открытие створки в двух положениях одновременно</a:t>
            </a:r>
            <a:endParaRPr lang="pl-PL" sz="1600" dirty="0">
              <a:latin typeface="Arial" charset="0"/>
              <a:cs typeface="Arial" charset="0"/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395288" y="4941888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совмещает в себе функцию приподнимателя створки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395288" y="5538788"/>
            <a:ext cx="45720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диапазон вертикальной регулировки: +/-2,5 мм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9474" name="Obraz 32" descr="blokadopodnosnik_ROMB_rozjasnion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9879" r="51668" b="23448"/>
          <a:stretch>
            <a:fillRect/>
          </a:stretch>
        </p:blipFill>
        <p:spPr bwMode="auto">
          <a:xfrm>
            <a:off x="5364163" y="3573463"/>
            <a:ext cx="32670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4" descr="C:\Users\mrygiel\AppData\Local\Temp\notes0BDB16\ramie_rozworki_RRD_cz-b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4"/>
          <a:stretch>
            <a:fillRect/>
          </a:stretch>
        </p:blipFill>
        <p:spPr bwMode="auto">
          <a:xfrm>
            <a:off x="6804025" y="468947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4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0485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0486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F6CEA58-6F4A-43AD-B23E-838FB77A95A3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0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" descr="C:\Users\mrygiel\Desktop\gk-graficz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6"/>
          <p:cNvSpPr txBox="1"/>
          <p:nvPr/>
        </p:nvSpPr>
        <p:spPr>
          <a:xfrm>
            <a:off x="323850" y="3644900"/>
            <a:ext cx="4248150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Тефлоновые втулки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подтормаживания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в верхней петле на створке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: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395288" y="4797425"/>
            <a:ext cx="424815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исключают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прямое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соприкосновение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м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еталлических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частей (и как следствие звук легкого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скрежета) и тем самым исключают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трение и износ петель!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395288" y="4365625"/>
            <a:ext cx="42481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обеспечивают плавный поворот створки </a:t>
            </a:r>
          </a:p>
        </p:txBody>
      </p:sp>
      <p:pic>
        <p:nvPicPr>
          <p:cNvPr id="20498" name="Picture 25" descr="C:\Users\mrygiel\AppData\Local\Temp\notes0BDB16\ramie_rozworki_RRD_cz-b_2.JPG"/>
          <p:cNvPicPr>
            <a:picLocks noChangeAspect="1" noChangeArrowheads="1"/>
          </p:cNvPicPr>
          <p:nvPr/>
        </p:nvPicPr>
        <p:blipFill>
          <a:blip r:embed="rId8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48"/>
          <a:stretch>
            <a:fillRect/>
          </a:stretch>
        </p:blipFill>
        <p:spPr bwMode="auto">
          <a:xfrm>
            <a:off x="5105400" y="4689475"/>
            <a:ext cx="14192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3284538"/>
            <a:ext cx="3438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3"/>
          <p:cNvGrpSpPr>
            <a:grpSpLocks/>
          </p:cNvGrpSpPr>
          <p:nvPr/>
        </p:nvGrpSpPr>
        <p:grpSpPr bwMode="auto">
          <a:xfrm>
            <a:off x="0" y="1916113"/>
            <a:ext cx="9144000" cy="2979737"/>
            <a:chOff x="-36512" y="1916832"/>
            <a:chExt cx="9180512" cy="2978249"/>
          </a:xfrm>
        </p:grpSpPr>
        <p:pic>
          <p:nvPicPr>
            <p:cNvPr id="308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1916832"/>
              <a:ext cx="9180512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2919413"/>
              <a:ext cx="9180512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3933056"/>
              <a:ext cx="9180512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373688"/>
            <a:ext cx="705802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a 16"/>
          <p:cNvGrpSpPr>
            <a:grpSpLocks/>
          </p:cNvGrpSpPr>
          <p:nvPr/>
        </p:nvGrpSpPr>
        <p:grpSpPr bwMode="auto">
          <a:xfrm>
            <a:off x="846138" y="692150"/>
            <a:ext cx="6376987" cy="1081088"/>
            <a:chOff x="846138" y="692150"/>
            <a:chExt cx="6376444" cy="1080666"/>
          </a:xfrm>
        </p:grpSpPr>
        <p:pic>
          <p:nvPicPr>
            <p:cNvPr id="3077" name="Obraz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155" y="692150"/>
              <a:ext cx="792172" cy="602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4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38" y="1279855"/>
              <a:ext cx="1011521" cy="230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764704"/>
              <a:ext cx="4738814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1508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1509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D483CF-D0B5-49F1-BFB5-1247AEDA0A24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6"/>
          <p:cNvSpPr txBox="1"/>
          <p:nvPr/>
        </p:nvSpPr>
        <p:spPr>
          <a:xfrm>
            <a:off x="395288" y="4005263"/>
            <a:ext cx="360045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Технология изготовления –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сварка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гарантирует  превосходную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прочность  и безопасность в эксплуатации.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395288" y="3594100"/>
            <a:ext cx="2584450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Нижняя петля на раме PVC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1520" name="Picture 25" descr="C:\Users\mrygiel\AppData\Local\Temp\notes0BDB16\IMG_5713_small_zawiasa_dolna.jpg"/>
          <p:cNvPicPr>
            <a:picLocks noChangeAspect="1" noChangeArrowheads="1"/>
          </p:cNvPicPr>
          <p:nvPr/>
        </p:nvPicPr>
        <p:blipFill>
          <a:blip r:embed="rId7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9238" b="21643"/>
          <a:stretch>
            <a:fillRect/>
          </a:stretch>
        </p:blipFill>
        <p:spPr bwMode="auto">
          <a:xfrm>
            <a:off x="3924300" y="4400550"/>
            <a:ext cx="41211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1" r="1520"/>
          <a:stretch>
            <a:fillRect/>
          </a:stretch>
        </p:blipFill>
        <p:spPr bwMode="auto">
          <a:xfrm>
            <a:off x="6762750" y="3536950"/>
            <a:ext cx="2057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1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2532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2533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55C7DB9-951E-49CB-92F1-A71284128D94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7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57563"/>
            <a:ext cx="34417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rostokąt 20"/>
          <p:cNvSpPr/>
          <p:nvPr/>
        </p:nvSpPr>
        <p:spPr>
          <a:xfrm>
            <a:off x="395288" y="3594100"/>
            <a:ext cx="36480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Средняя фальцевая петля на створке 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395288" y="4437063"/>
            <a:ext cx="297815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широкая область применения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395288" y="4941888"/>
            <a:ext cx="300196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регулировка в трех плоскостях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2546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57563"/>
            <a:ext cx="38290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3556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3557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C7E677-128D-4F3A-81A4-794F43AA42C9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1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rostokąt 28"/>
          <p:cNvSpPr/>
          <p:nvPr/>
        </p:nvSpPr>
        <p:spPr>
          <a:xfrm>
            <a:off x="431800" y="3644900"/>
            <a:ext cx="45720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Нижняя петля на створке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с регулировкой прижима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23567" name="Picture 25" descr="C:\Users\mrygiel\AppData\Local\Temp\notes0BDB16\IMG_5713_small_zawiasa_dolna.jpg"/>
          <p:cNvPicPr>
            <a:picLocks noChangeAspect="1" noChangeArrowheads="1"/>
          </p:cNvPicPr>
          <p:nvPr/>
        </p:nvPicPr>
        <p:blipFill>
          <a:blip r:embed="rId7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9238" b="21643"/>
          <a:stretch>
            <a:fillRect/>
          </a:stretch>
        </p:blipFill>
        <p:spPr bwMode="auto">
          <a:xfrm>
            <a:off x="4699000" y="4365625"/>
            <a:ext cx="41211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24" descr="C:\Users\mrygiel\AppData\Local\Temp\notes0BDB16\IMG_5713_small_cut.jpg"/>
          <p:cNvPicPr>
            <a:picLocks noChangeAspect="1" noChangeArrowheads="1"/>
          </p:cNvPicPr>
          <p:nvPr/>
        </p:nvPicPr>
        <p:blipFill>
          <a:blip r:embed="rId8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78936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395288" y="4365625"/>
            <a:ext cx="4572000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Регулировка фурнитуры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ROMB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дает возможность установить необходимую силу прижима не только на цапфах, но и на нижней створочной петле, что гарантирует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хорошее плотное прилегание по всем сторонам створки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395288" y="5732463"/>
            <a:ext cx="4176712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В петлю встроен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дистанционный вкладыш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2357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/>
          <a:srcRect l="8176" r="6791" b="6594"/>
          <a:stretch>
            <a:fillRect/>
          </a:stretch>
        </p:blipFill>
        <p:spPr bwMode="auto">
          <a:xfrm>
            <a:off x="5251450" y="3500438"/>
            <a:ext cx="3568700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0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4581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4582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A586A18-00F8-4AF2-9C35-5F0572E0F8B8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6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 descr="C:\Users\mrygiel\Desktop\gk-graficz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rostokąt 28"/>
          <p:cNvSpPr/>
          <p:nvPr/>
        </p:nvSpPr>
        <p:spPr>
          <a:xfrm>
            <a:off x="431800" y="3644900"/>
            <a:ext cx="39243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Привод запорный 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S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00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вариационный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395288" y="4365625"/>
            <a:ext cx="45720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общая длина привода – только 145 мм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395288" y="4868863"/>
            <a:ext cx="48244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возможность применения в несдандартных, маленьких окнах</a:t>
            </a:r>
          </a:p>
        </p:txBody>
      </p:sp>
      <p:pic>
        <p:nvPicPr>
          <p:cNvPr id="24594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3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5604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5605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62608A1-93C0-473A-8285-34554DA0EA92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9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rostokąt 23"/>
          <p:cNvSpPr/>
          <p:nvPr/>
        </p:nvSpPr>
        <p:spPr>
          <a:xfrm>
            <a:off x="611188" y="2852738"/>
            <a:ext cx="327818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Взломостойкая фурнитура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6588125" y="3933825"/>
            <a:ext cx="21605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Противовзломные грибовидные цапфы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708400" y="3933825"/>
            <a:ext cx="2449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Ответные планки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выполненные из стали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404938" y="3933825"/>
            <a:ext cx="19431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 Защита от высверливания</a:t>
            </a:r>
          </a:p>
          <a:p>
            <a:pPr>
              <a:tabLst>
                <a:tab pos="457200" algn="l"/>
              </a:tabLs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 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защищает замок привода от высверливания при попытке взлома. Материал изготовления: закаленная сталь.</a:t>
            </a:r>
          </a:p>
        </p:txBody>
      </p:sp>
      <p:pic>
        <p:nvPicPr>
          <p:cNvPr id="25618" name="Obraz 22" descr="włamywacze_ulotka_ROM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801688"/>
            <a:ext cx="34544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114800"/>
            <a:ext cx="1296988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868863"/>
            <a:ext cx="13970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4581525"/>
            <a:ext cx="19669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5354638"/>
            <a:ext cx="20875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3" name="Prostokąt 24"/>
          <p:cNvSpPr>
            <a:spLocks noChangeArrowheads="1"/>
          </p:cNvSpPr>
          <p:nvPr/>
        </p:nvSpPr>
        <p:spPr bwMode="auto">
          <a:xfrm>
            <a:off x="611188" y="3141663"/>
            <a:ext cx="7812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600"/>
              <a:t>Чувство безопасности в своем доме многократно повышает качество жизни</a:t>
            </a:r>
            <a:endParaRPr lang="pl-PL" altLang="uk-UA" sz="1600"/>
          </a:p>
        </p:txBody>
      </p:sp>
      <p:pic>
        <p:nvPicPr>
          <p:cNvPr id="25624" name="Picture 4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7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6628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6629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E3EB494-7DB3-4519-8E02-E986BBD3F93C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Прямоугольник 6"/>
          <p:cNvSpPr>
            <a:spLocks noChangeArrowheads="1"/>
          </p:cNvSpPr>
          <p:nvPr/>
        </p:nvSpPr>
        <p:spPr bwMode="auto">
          <a:xfrm>
            <a:off x="179388" y="2924175"/>
            <a:ext cx="622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uk-UA" sz="2400">
                <a:solidFill>
                  <a:srgbClr val="7F7F7F"/>
                </a:solidFill>
                <a:latin typeface="Helvetica Linotype"/>
                <a:ea typeface="Helvetica Linotype"/>
                <a:cs typeface="Helvetica Linotype"/>
              </a:rPr>
              <a:t>Специальные дополнительные элементы</a:t>
            </a:r>
          </a:p>
        </p:txBody>
      </p:sp>
      <p:pic>
        <p:nvPicPr>
          <p:cNvPr id="2663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57563"/>
            <a:ext cx="25479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395288" y="3500438"/>
            <a:ext cx="21685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Балконная защёлка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95288" y="4076700"/>
            <a:ext cx="453707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служит для надёжной фиксации (удержания в закрытом положении) балконной</a:t>
            </a:r>
          </a:p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створки при выходе из помещения, например, на балкон 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395288" y="5157788"/>
            <a:ext cx="359410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взаимодействует с ответной планкой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664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1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7652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7653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6A3674C-EC30-4674-95EE-C7962695A5C8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453188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7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Прямоугольник 6"/>
          <p:cNvSpPr>
            <a:spLocks noChangeArrowheads="1"/>
          </p:cNvSpPr>
          <p:nvPr/>
        </p:nvSpPr>
        <p:spPr bwMode="auto">
          <a:xfrm>
            <a:off x="179388" y="2924175"/>
            <a:ext cx="622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uk-UA" sz="2400">
                <a:solidFill>
                  <a:srgbClr val="7F7F7F"/>
                </a:solidFill>
                <a:latin typeface="Helvetica Linotype"/>
                <a:ea typeface="Helvetica Linotype"/>
                <a:cs typeface="Helvetica Linotype"/>
              </a:rPr>
              <a:t>Специальные дополнительные элементы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395288" y="4005263"/>
            <a:ext cx="45370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ограничивают откидывание створки 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395288" y="4437063"/>
            <a:ext cx="40322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взаимодействуют с ответной частью в фальц створки (кронштейном) или на механизм (цапфой)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395288" y="3500438"/>
            <a:ext cx="2203450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Фрамужные ножницы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2766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3573463"/>
            <a:ext cx="46942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229225"/>
            <a:ext cx="21637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229225"/>
            <a:ext cx="742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rostokąt 23"/>
          <p:cNvSpPr/>
          <p:nvPr/>
        </p:nvSpPr>
        <p:spPr>
          <a:xfrm>
            <a:off x="395288" y="5373688"/>
            <a:ext cx="38163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могут устанавливаться по вертикали или по горизонтали, на механизм или в открытый фурнитурный паз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7670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5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8676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8677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AD7F23-AAD6-4DFE-8D88-A653506AC0E9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453188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1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Прямоугольник 6"/>
          <p:cNvSpPr>
            <a:spLocks noChangeArrowheads="1"/>
          </p:cNvSpPr>
          <p:nvPr/>
        </p:nvSpPr>
        <p:spPr bwMode="auto">
          <a:xfrm>
            <a:off x="179388" y="2924175"/>
            <a:ext cx="622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uk-UA" sz="2400">
                <a:solidFill>
                  <a:srgbClr val="7F7F7F"/>
                </a:solidFill>
                <a:latin typeface="Helvetica Linotype"/>
                <a:ea typeface="Helvetica Linotype"/>
                <a:cs typeface="Helvetica Linotype"/>
              </a:rPr>
              <a:t>Специальные дополнительные элементы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395288" y="4076700"/>
            <a:ext cx="45370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применяется для поворотных створок при FFH&gt;800 для соответствующего прижима со стороны петель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79388" y="3500438"/>
            <a:ext cx="50498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Средний прижим скрытый, регулируемый (две части металлические)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868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3394075"/>
            <a:ext cx="22256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/>
          <p:cNvSpPr txBox="1"/>
          <p:nvPr/>
        </p:nvSpPr>
        <p:spPr>
          <a:xfrm>
            <a:off x="395288" y="4962525"/>
            <a:ext cx="45370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имеет удобные регулировки на прижим</a:t>
            </a:r>
          </a:p>
        </p:txBody>
      </p:sp>
      <p:pic>
        <p:nvPicPr>
          <p:cNvPr id="2869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9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9700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29701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78B7845-EAAB-408D-832A-DDC127944A76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453188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5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Прямоугольник 6"/>
          <p:cNvSpPr>
            <a:spLocks noChangeArrowheads="1"/>
          </p:cNvSpPr>
          <p:nvPr/>
        </p:nvSpPr>
        <p:spPr bwMode="auto">
          <a:xfrm>
            <a:off x="179388" y="2924175"/>
            <a:ext cx="622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uk-UA" sz="2400">
                <a:solidFill>
                  <a:srgbClr val="7F7F7F"/>
                </a:solidFill>
                <a:latin typeface="Helvetica Linotype"/>
                <a:ea typeface="Helvetica Linotype"/>
                <a:cs typeface="Helvetica Linotype"/>
              </a:rPr>
              <a:t>Специальные дополнительные элементы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395288" y="3500438"/>
            <a:ext cx="263366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Дополнительные ножницы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360363" y="4005263"/>
            <a:ext cx="36353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предназначены для дополнительного поддержания широких створок в откинутом положении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395288" y="4868863"/>
            <a:ext cx="266382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рекомендуется применять при FFB = 1400 - 1600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97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365625"/>
            <a:ext cx="520223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rostokąt 26"/>
          <p:cNvSpPr/>
          <p:nvPr/>
        </p:nvSpPr>
        <p:spPr>
          <a:xfrm>
            <a:off x="395288" y="5516563"/>
            <a:ext cx="4572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помогают удерживать створку в откинутом положении и разгружают основные поворотно-откидные ножницы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29716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3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0724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0725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380C580-4454-40FA-9295-AE0AC2E8370D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453188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9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4" name="Прямоугольник 6"/>
          <p:cNvSpPr>
            <a:spLocks noChangeArrowheads="1"/>
          </p:cNvSpPr>
          <p:nvPr/>
        </p:nvSpPr>
        <p:spPr bwMode="auto">
          <a:xfrm>
            <a:off x="179388" y="2924175"/>
            <a:ext cx="622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uk-UA" sz="2400">
                <a:solidFill>
                  <a:srgbClr val="7F7F7F"/>
                </a:solidFill>
                <a:latin typeface="Helvetica Linotype"/>
                <a:ea typeface="Helvetica Linotype"/>
                <a:cs typeface="Helvetica Linotype"/>
              </a:rPr>
              <a:t>Специальные дополнительные элементы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468313" y="3965575"/>
            <a:ext cx="374332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ограничивает открывание створки при повороте на выбранный угол ( до 90 градусов)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395288" y="3500438"/>
            <a:ext cx="45720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Ограничитель открывания с тормозом ORC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07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4689475"/>
            <a:ext cx="457517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005263"/>
            <a:ext cx="1320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73463"/>
            <a:ext cx="228282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468313" y="4868863"/>
            <a:ext cx="374332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имеет встроенный механизм притормаживания при открывании и закрывании окна, препятствуя удару створки об откос или захлопывании окна, например при сквозняке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074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35FF969-9F32-4AB1-8E0F-116BEA7675A6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ole tekstowe 30"/>
          <p:cNvSpPr txBox="1"/>
          <p:nvPr/>
        </p:nvSpPr>
        <p:spPr>
          <a:xfrm>
            <a:off x="2339975" y="2381250"/>
            <a:ext cx="3816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Предложение</a:t>
            </a: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:</a:t>
            </a:r>
          </a:p>
        </p:txBody>
      </p:sp>
      <p:pic>
        <p:nvPicPr>
          <p:cNvPr id="4103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68"/>
          <p:cNvGrpSpPr>
            <a:grpSpLocks/>
          </p:cNvGrpSpPr>
          <p:nvPr/>
        </p:nvGrpSpPr>
        <p:grpSpPr bwMode="auto">
          <a:xfrm>
            <a:off x="179388" y="2593975"/>
            <a:ext cx="3992562" cy="792163"/>
            <a:chOff x="179388" y="2420938"/>
            <a:chExt cx="3992562" cy="792162"/>
          </a:xfrm>
        </p:grpSpPr>
        <p:grpSp>
          <p:nvGrpSpPr>
            <p:cNvPr id="4146" name="Grupa 67"/>
            <p:cNvGrpSpPr>
              <a:grpSpLocks/>
            </p:cNvGrpSpPr>
            <p:nvPr/>
          </p:nvGrpSpPr>
          <p:grpSpPr bwMode="auto">
            <a:xfrm>
              <a:off x="179388" y="2420938"/>
              <a:ext cx="3992562" cy="792162"/>
              <a:chOff x="179512" y="2420888"/>
              <a:chExt cx="3991956" cy="792088"/>
            </a:xfrm>
          </p:grpSpPr>
          <p:sp>
            <p:nvSpPr>
              <p:cNvPr id="40" name="Prostokąt 39"/>
              <p:cNvSpPr/>
              <p:nvPr/>
            </p:nvSpPr>
            <p:spPr bwMode="auto">
              <a:xfrm>
                <a:off x="539819" y="2657404"/>
                <a:ext cx="3631649" cy="55557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25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Prostokąt 41"/>
              <p:cNvSpPr/>
              <p:nvPr/>
            </p:nvSpPr>
            <p:spPr>
              <a:xfrm>
                <a:off x="179512" y="2420888"/>
                <a:ext cx="1152350" cy="684148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4147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628" y="2780928"/>
              <a:ext cx="2781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a 70"/>
          <p:cNvGrpSpPr>
            <a:grpSpLocks/>
          </p:cNvGrpSpPr>
          <p:nvPr/>
        </p:nvGrpSpPr>
        <p:grpSpPr bwMode="auto">
          <a:xfrm>
            <a:off x="179388" y="3457575"/>
            <a:ext cx="3992562" cy="627063"/>
            <a:chOff x="179388" y="3284538"/>
            <a:chExt cx="3992562" cy="627062"/>
          </a:xfrm>
        </p:grpSpPr>
        <p:grpSp>
          <p:nvGrpSpPr>
            <p:cNvPr id="4142" name="Grupa 69"/>
            <p:cNvGrpSpPr>
              <a:grpSpLocks/>
            </p:cNvGrpSpPr>
            <p:nvPr/>
          </p:nvGrpSpPr>
          <p:grpSpPr bwMode="auto">
            <a:xfrm>
              <a:off x="179388" y="3284538"/>
              <a:ext cx="3992562" cy="627062"/>
              <a:chOff x="179512" y="3284984"/>
              <a:chExt cx="3992494" cy="626615"/>
            </a:xfrm>
          </p:grpSpPr>
          <p:sp>
            <p:nvSpPr>
              <p:cNvPr id="43" name="Prostokąt 42"/>
              <p:cNvSpPr/>
              <p:nvPr/>
            </p:nvSpPr>
            <p:spPr bwMode="auto">
              <a:xfrm>
                <a:off x="539868" y="3356371"/>
                <a:ext cx="3632138" cy="55522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25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Prostokąt 45"/>
              <p:cNvSpPr/>
              <p:nvPr/>
            </p:nvSpPr>
            <p:spPr>
              <a:xfrm>
                <a:off x="179512" y="3284984"/>
                <a:ext cx="868347" cy="612337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4143" name="Picture 5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102" y="3451473"/>
              <a:ext cx="2990850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a 71"/>
          <p:cNvGrpSpPr>
            <a:grpSpLocks/>
          </p:cNvGrpSpPr>
          <p:nvPr/>
        </p:nvGrpSpPr>
        <p:grpSpPr bwMode="auto">
          <a:xfrm>
            <a:off x="179388" y="4106863"/>
            <a:ext cx="3992562" cy="792162"/>
            <a:chOff x="179388" y="3933825"/>
            <a:chExt cx="3992562" cy="792088"/>
          </a:xfrm>
        </p:grpSpPr>
        <p:sp>
          <p:nvSpPr>
            <p:cNvPr id="47" name="Prostokąt 46"/>
            <p:cNvSpPr/>
            <p:nvPr/>
          </p:nvSpPr>
          <p:spPr bwMode="auto">
            <a:xfrm>
              <a:off x="539750" y="4098910"/>
              <a:ext cx="3632200" cy="553985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 48"/>
            <p:cNvSpPr/>
            <p:nvPr/>
          </p:nvSpPr>
          <p:spPr bwMode="auto">
            <a:xfrm>
              <a:off x="179388" y="3933825"/>
              <a:ext cx="863600" cy="790501"/>
            </a:xfrm>
            <a:prstGeom prst="rect">
              <a:avLst/>
            </a:prstGeom>
            <a:blipFill rotWithShape="0">
              <a:blip r:embed="rId8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4141" name="Picture 5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769" y="4221088"/>
              <a:ext cx="29241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a 72"/>
          <p:cNvGrpSpPr>
            <a:grpSpLocks/>
          </p:cNvGrpSpPr>
          <p:nvPr/>
        </p:nvGrpSpPr>
        <p:grpSpPr bwMode="auto">
          <a:xfrm>
            <a:off x="250825" y="4991100"/>
            <a:ext cx="3921125" cy="555625"/>
            <a:chOff x="250825" y="4818063"/>
            <a:chExt cx="3921125" cy="555625"/>
          </a:xfrm>
        </p:grpSpPr>
        <p:grpSp>
          <p:nvGrpSpPr>
            <p:cNvPr id="4135" name="Grupa 73"/>
            <p:cNvGrpSpPr>
              <a:grpSpLocks/>
            </p:cNvGrpSpPr>
            <p:nvPr/>
          </p:nvGrpSpPr>
          <p:grpSpPr bwMode="auto">
            <a:xfrm>
              <a:off x="250825" y="4818063"/>
              <a:ext cx="3921125" cy="555625"/>
              <a:chOff x="251520" y="4817988"/>
              <a:chExt cx="3920529" cy="555228"/>
            </a:xfrm>
          </p:grpSpPr>
          <p:sp>
            <p:nvSpPr>
              <p:cNvPr id="50" name="Prostokąt 49"/>
              <p:cNvSpPr/>
              <p:nvPr/>
            </p:nvSpPr>
            <p:spPr bwMode="auto">
              <a:xfrm>
                <a:off x="538814" y="4817988"/>
                <a:ext cx="3633235" cy="55522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25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Prostokąt 51"/>
              <p:cNvSpPr/>
              <p:nvPr/>
            </p:nvSpPr>
            <p:spPr>
              <a:xfrm>
                <a:off x="251520" y="4817988"/>
                <a:ext cx="846009" cy="433078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4136" name="Picture 5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202" y="4941168"/>
              <a:ext cx="29527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a 73"/>
          <p:cNvGrpSpPr>
            <a:grpSpLocks/>
          </p:cNvGrpSpPr>
          <p:nvPr/>
        </p:nvGrpSpPr>
        <p:grpSpPr bwMode="auto">
          <a:xfrm>
            <a:off x="255588" y="5618163"/>
            <a:ext cx="3921125" cy="835025"/>
            <a:chOff x="255588" y="5445125"/>
            <a:chExt cx="3921125" cy="835248"/>
          </a:xfrm>
        </p:grpSpPr>
        <p:grpSp>
          <p:nvGrpSpPr>
            <p:cNvPr id="4131" name="Grupa 74"/>
            <p:cNvGrpSpPr>
              <a:grpSpLocks/>
            </p:cNvGrpSpPr>
            <p:nvPr/>
          </p:nvGrpSpPr>
          <p:grpSpPr bwMode="auto">
            <a:xfrm>
              <a:off x="255588" y="5445125"/>
              <a:ext cx="3921125" cy="720725"/>
              <a:chOff x="255662" y="5445224"/>
              <a:chExt cx="3920529" cy="720079"/>
            </a:xfrm>
          </p:grpSpPr>
          <p:sp>
            <p:nvSpPr>
              <p:cNvPr id="53" name="Prostokąt 52"/>
              <p:cNvSpPr/>
              <p:nvPr/>
            </p:nvSpPr>
            <p:spPr bwMode="auto">
              <a:xfrm>
                <a:off x="542955" y="5589595"/>
                <a:ext cx="3633236" cy="5536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25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Prostokąt 54"/>
              <p:cNvSpPr/>
              <p:nvPr/>
            </p:nvSpPr>
            <p:spPr>
              <a:xfrm>
                <a:off x="255662" y="5445224"/>
                <a:ext cx="815851" cy="720271"/>
              </a:xfrm>
              <a:prstGeom prst="rect">
                <a:avLst/>
              </a:prstGeom>
              <a:blipFill rotWithShape="0">
                <a:blip r:embed="rId12" cstate="print"/>
                <a:stretch>
                  <a:fillRect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4132" name="Picture 5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012" y="5661248"/>
              <a:ext cx="2628900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upa 74"/>
          <p:cNvGrpSpPr>
            <a:grpSpLocks/>
          </p:cNvGrpSpPr>
          <p:nvPr/>
        </p:nvGrpSpPr>
        <p:grpSpPr bwMode="auto">
          <a:xfrm>
            <a:off x="4864100" y="2378075"/>
            <a:ext cx="3884613" cy="1008063"/>
            <a:chOff x="4864100" y="2205038"/>
            <a:chExt cx="3884613" cy="1008062"/>
          </a:xfrm>
        </p:grpSpPr>
        <p:sp>
          <p:nvSpPr>
            <p:cNvPr id="56" name="Prostokąt 55"/>
            <p:cNvSpPr/>
            <p:nvPr/>
          </p:nvSpPr>
          <p:spPr bwMode="auto">
            <a:xfrm>
              <a:off x="5116513" y="2636838"/>
              <a:ext cx="3632200" cy="4318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Prostokąt 57"/>
            <p:cNvSpPr/>
            <p:nvPr/>
          </p:nvSpPr>
          <p:spPr>
            <a:xfrm>
              <a:off x="4864100" y="2205038"/>
              <a:ext cx="792163" cy="1008062"/>
            </a:xfrm>
            <a:prstGeom prst="rect">
              <a:avLst/>
            </a:prstGeom>
            <a:blipFill rotWithShape="0">
              <a:blip r:embed="rId14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4130" name="Picture 5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780928"/>
              <a:ext cx="319087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a 75"/>
          <p:cNvGrpSpPr>
            <a:grpSpLocks/>
          </p:cNvGrpSpPr>
          <p:nvPr/>
        </p:nvGrpSpPr>
        <p:grpSpPr bwMode="auto">
          <a:xfrm>
            <a:off x="5003800" y="3386138"/>
            <a:ext cx="3744913" cy="1152525"/>
            <a:chOff x="5003800" y="3213100"/>
            <a:chExt cx="3744913" cy="1152525"/>
          </a:xfrm>
        </p:grpSpPr>
        <p:sp>
          <p:nvSpPr>
            <p:cNvPr id="59" name="Prostokąt 58"/>
            <p:cNvSpPr/>
            <p:nvPr/>
          </p:nvSpPr>
          <p:spPr bwMode="auto">
            <a:xfrm>
              <a:off x="5116513" y="3357562"/>
              <a:ext cx="3632200" cy="790575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Prostokąt 60"/>
            <p:cNvSpPr/>
            <p:nvPr/>
          </p:nvSpPr>
          <p:spPr>
            <a:xfrm>
              <a:off x="5003800" y="3213100"/>
              <a:ext cx="287338" cy="1152525"/>
            </a:xfrm>
            <a:prstGeom prst="rect">
              <a:avLst/>
            </a:prstGeom>
            <a:blipFill rotWithShape="0">
              <a:blip r:embed="rId16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4127" name="Picture 5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306" y="3501008"/>
              <a:ext cx="310515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a 77"/>
          <p:cNvGrpSpPr>
            <a:grpSpLocks/>
          </p:cNvGrpSpPr>
          <p:nvPr/>
        </p:nvGrpSpPr>
        <p:grpSpPr bwMode="auto">
          <a:xfrm>
            <a:off x="5116513" y="5114925"/>
            <a:ext cx="3632200" cy="503238"/>
            <a:chOff x="5116513" y="4941888"/>
            <a:chExt cx="3632200" cy="503237"/>
          </a:xfrm>
        </p:grpSpPr>
        <p:sp>
          <p:nvSpPr>
            <p:cNvPr id="64" name="Prostokąt 63"/>
            <p:cNvSpPr/>
            <p:nvPr/>
          </p:nvSpPr>
          <p:spPr bwMode="auto">
            <a:xfrm>
              <a:off x="5116513" y="4941888"/>
              <a:ext cx="3632200" cy="503237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4124" name="Picture 6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994" y="5087466"/>
              <a:ext cx="2419350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upa 78"/>
          <p:cNvGrpSpPr>
            <a:grpSpLocks/>
          </p:cNvGrpSpPr>
          <p:nvPr/>
        </p:nvGrpSpPr>
        <p:grpSpPr bwMode="auto">
          <a:xfrm>
            <a:off x="5116513" y="5762625"/>
            <a:ext cx="3632200" cy="503238"/>
            <a:chOff x="5116513" y="5589588"/>
            <a:chExt cx="3632200" cy="503237"/>
          </a:xfrm>
        </p:grpSpPr>
        <p:sp>
          <p:nvSpPr>
            <p:cNvPr id="66" name="Prostokąt 65"/>
            <p:cNvSpPr/>
            <p:nvPr/>
          </p:nvSpPr>
          <p:spPr bwMode="auto">
            <a:xfrm>
              <a:off x="5116513" y="5589588"/>
              <a:ext cx="3632200" cy="503237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4122" name="Picture 6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33256"/>
              <a:ext cx="2419350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13" name="Obraz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3" descr="C:\Users\mrygiel\Desktop\gk-graficzny.bmp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5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2347913"/>
            <a:ext cx="38004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5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2347913"/>
            <a:ext cx="38195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5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3332163"/>
            <a:ext cx="40100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Grupa 76"/>
          <p:cNvGrpSpPr>
            <a:grpSpLocks/>
          </p:cNvGrpSpPr>
          <p:nvPr/>
        </p:nvGrpSpPr>
        <p:grpSpPr bwMode="auto">
          <a:xfrm>
            <a:off x="5116513" y="4486275"/>
            <a:ext cx="3632200" cy="504825"/>
            <a:chOff x="5116513" y="4292600"/>
            <a:chExt cx="3632200" cy="504825"/>
          </a:xfrm>
        </p:grpSpPr>
        <p:sp>
          <p:nvSpPr>
            <p:cNvPr id="57" name="Prostokąt 61"/>
            <p:cNvSpPr/>
            <p:nvPr/>
          </p:nvSpPr>
          <p:spPr bwMode="auto">
            <a:xfrm>
              <a:off x="5116513" y="4292600"/>
              <a:ext cx="3632200" cy="504825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4120" name="Picture 6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4473302"/>
              <a:ext cx="172402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 b="8685"/>
          <a:stretch>
            <a:fillRect/>
          </a:stretch>
        </p:blipFill>
        <p:spPr bwMode="auto">
          <a:xfrm>
            <a:off x="2051050" y="5013325"/>
            <a:ext cx="57769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8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1749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1750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CE98614-9156-4FA9-8B55-C36D3D9FD9B1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453188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4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3" descr="C:\Users\mrygiel\Desktop\gk-graficz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Прямоугольник 6"/>
          <p:cNvSpPr>
            <a:spLocks noChangeArrowheads="1"/>
          </p:cNvSpPr>
          <p:nvPr/>
        </p:nvSpPr>
        <p:spPr bwMode="auto">
          <a:xfrm>
            <a:off x="179388" y="2924175"/>
            <a:ext cx="622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uk-UA" sz="2400">
                <a:solidFill>
                  <a:srgbClr val="7F7F7F"/>
                </a:solidFill>
                <a:latin typeface="Helvetica Linotype"/>
                <a:ea typeface="Helvetica Linotype"/>
                <a:cs typeface="Helvetica Linotype"/>
              </a:rPr>
              <a:t>Специальные дополнительные элементы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395288" y="3500438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Ограничитель поворота створки с блокиратором от ручки 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HBK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396875" y="4170363"/>
            <a:ext cx="3743325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charset="0"/>
              </a:rPr>
              <a:t>ограничивает открывание створки при повороте на выбранный угол 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5256213" y="4229100"/>
            <a:ext cx="4068762" cy="784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ставится для предохранения створки от ударов об откос, или для функционально предусмотренного поворота створки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431800" y="4803775"/>
            <a:ext cx="4572000" cy="785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позволяет выбрать произвольный угол открытия оконной створки и зафиксировать ее в таком положении простым поворотом ручки вниз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31764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767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1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2772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2773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778E8D-5966-4A13-A005-372EB7101D4A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7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Obraz 27" descr="okn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13486" r="3372" b="10101"/>
          <a:stretch>
            <a:fillRect/>
          </a:stretch>
        </p:blipFill>
        <p:spPr bwMode="auto">
          <a:xfrm>
            <a:off x="34925" y="3284538"/>
            <a:ext cx="37449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3635375" y="2924175"/>
            <a:ext cx="4132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Преимущества фурнитуры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ROMB: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3779838" y="3573463"/>
            <a:ext cx="4537075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Толщина и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жесткость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металла   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32785" name="Rectangle 24"/>
          <p:cNvSpPr>
            <a:spLocks noChangeArrowheads="1"/>
          </p:cNvSpPr>
          <p:nvPr/>
        </p:nvSpPr>
        <p:spPr bwMode="auto">
          <a:xfrm>
            <a:off x="3779838" y="3897313"/>
            <a:ext cx="3095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E46C0A"/>
              </a:buClr>
              <a:buFont typeface="Wingdings" pitchFamily="2" charset="2"/>
              <a:buChar char="ü"/>
            </a:pPr>
            <a:r>
              <a:rPr lang="ru-RU" altLang="uk-UA" sz="1500">
                <a:solidFill>
                  <a:srgbClr val="404040"/>
                </a:solidFill>
                <a:cs typeface="Times New Roman" pitchFamily="18" charset="0"/>
              </a:rPr>
              <a:t> Э</a:t>
            </a:r>
            <a:r>
              <a:rPr lang="pl-PL" altLang="uk-UA" sz="1500">
                <a:solidFill>
                  <a:srgbClr val="404040"/>
                </a:solidFill>
                <a:cs typeface="Times New Roman" pitchFamily="18" charset="0"/>
              </a:rPr>
              <a:t>легантный внешний вид</a:t>
            </a:r>
            <a:endParaRPr lang="pl-PL" altLang="uk-UA" sz="1500">
              <a:solidFill>
                <a:srgbClr val="404040"/>
              </a:solidFill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3779838" y="4257675"/>
            <a:ext cx="3671887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«М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ягк</a:t>
            </a:r>
            <a:r>
              <a:rPr lang="ru-RU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ий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» ход оконной ручки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3779838" y="4603750"/>
            <a:ext cx="5364162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Универсальность, простота и повышенный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 диапазон регулировок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3779838" y="5194300"/>
            <a:ext cx="1827212" cy="32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П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ростота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монтажа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3779838" y="5589588"/>
            <a:ext cx="4572000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Ш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ирокий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выбор дополнительных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элементов</a:t>
            </a:r>
          </a:p>
        </p:txBody>
      </p:sp>
      <p:pic>
        <p:nvPicPr>
          <p:cNvPr id="32790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4559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765175"/>
            <a:ext cx="9144001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5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3796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3797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7C69642-BB41-4F95-A7D6-48F48817A3A9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1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Obraz 27" descr="okn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13486" r="3372" b="10101"/>
          <a:stretch>
            <a:fillRect/>
          </a:stretch>
        </p:blipFill>
        <p:spPr bwMode="auto">
          <a:xfrm>
            <a:off x="34925" y="3375025"/>
            <a:ext cx="37449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3851275" y="2819400"/>
            <a:ext cx="4132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Преимущества фурнитуры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ROMB: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3779838" y="3375025"/>
            <a:ext cx="5292725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Полный цикл производства продукции осуществляется на                                                                                                         </a:t>
            </a:r>
            <a:r>
              <a:rPr lang="ru-RU" sz="1500" dirty="0">
                <a:solidFill>
                  <a:schemeClr val="bg1"/>
                </a:solidFill>
                <a:latin typeface="+mn-lt"/>
                <a:cs typeface="+mn-cs"/>
              </a:rPr>
              <a:t>….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заводе в г. </a:t>
            </a:r>
            <a:r>
              <a:rPr lang="ru-RU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Злотов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, Польша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3779838" y="3933825"/>
            <a:ext cx="5040312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Возможность применения цапф с повышенной защитой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от взлома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3779838" y="4437063"/>
            <a:ext cx="2232025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10 лет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гарантии!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3779838" y="4797425"/>
            <a:ext cx="3887787" cy="322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Больше чем </a:t>
            </a: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40 лет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опыта в производстве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3779838" y="5157788"/>
            <a:ext cx="4572000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Качественное антикоррозионное покрытие 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3779838" y="5589588"/>
            <a:ext cx="5292725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Надежность фурнитуры подтверждается  многочисленными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сертификатами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33814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4559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19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4820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4821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95E0D6C-2439-475F-8523-C6AC1A4F41D7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5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3" descr="C:\Users\mrygiel\Desktop\gk-graficz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179388" y="2924175"/>
            <a:ext cx="31321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Качество и сертификаты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07950" y="3451225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Система функционального контроля за качеством позволяет гарантировать: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4832" name="Rectangle 23"/>
          <p:cNvSpPr>
            <a:spLocks noChangeArrowheads="1"/>
          </p:cNvSpPr>
          <p:nvPr/>
        </p:nvSpPr>
        <p:spPr bwMode="auto">
          <a:xfrm>
            <a:off x="179388" y="4098925"/>
            <a:ext cx="3775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E46C0A"/>
              </a:buClr>
              <a:buFont typeface="Wingdings" pitchFamily="2" charset="2"/>
              <a:buChar char="ü"/>
            </a:pPr>
            <a:r>
              <a:rPr lang="ru-RU" altLang="uk-UA" sz="1500">
                <a:solidFill>
                  <a:srgbClr val="404040"/>
                </a:solidFill>
                <a:cs typeface="Times New Roman" pitchFamily="18" charset="0"/>
              </a:rPr>
              <a:t> </a:t>
            </a:r>
            <a:r>
              <a:rPr lang="pl-PL" altLang="uk-UA" sz="1500" b="1">
                <a:solidFill>
                  <a:srgbClr val="404040"/>
                </a:solidFill>
                <a:cs typeface="Times New Roman" pitchFamily="18" charset="0"/>
              </a:rPr>
              <a:t>10-летний </a:t>
            </a:r>
            <a:r>
              <a:rPr lang="pl-PL" altLang="uk-UA" sz="1500">
                <a:solidFill>
                  <a:srgbClr val="404040"/>
                </a:solidFill>
                <a:cs typeface="Times New Roman" pitchFamily="18" charset="0"/>
              </a:rPr>
              <a:t>срок эксплуатации фурнитуры</a:t>
            </a:r>
            <a:endParaRPr lang="pl-PL" altLang="uk-UA" sz="1500">
              <a:solidFill>
                <a:srgbClr val="404040"/>
              </a:solidFill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179388" y="4459288"/>
            <a:ext cx="5688012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15 000 циклов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(открывание, откидывание и закрывание) для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фурнитуры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79388" y="5035550"/>
            <a:ext cx="5040312" cy="322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100% защиту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от коррозии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34835" name="Object 25"/>
          <p:cNvGraphicFramePr>
            <a:graphicFrameLocks noChangeAspect="1"/>
          </p:cNvGraphicFramePr>
          <p:nvPr/>
        </p:nvGraphicFramePr>
        <p:xfrm>
          <a:off x="1116013" y="5681663"/>
          <a:ext cx="151130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1" name="Acrobat Document" showAsIcon="1" r:id="rId8" imgW="914400" imgH="771525" progId="AcroExch.Document.7">
                  <p:embed/>
                </p:oleObj>
              </mc:Choice>
              <mc:Fallback>
                <p:oleObj name="Acrobat Document" showAsIcon="1" r:id="rId8" imgW="914400" imgH="771525" progId="AcroExch.Document.7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5681663"/>
                        <a:ext cx="1511300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36" name="Object 26"/>
          <p:cNvGraphicFramePr>
            <a:graphicFrameLocks noChangeAspect="1"/>
          </p:cNvGraphicFramePr>
          <p:nvPr/>
        </p:nvGraphicFramePr>
        <p:xfrm>
          <a:off x="2051050" y="5661025"/>
          <a:ext cx="1525588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2" name="Acrobat Document" showAsIcon="1" r:id="rId10" imgW="914400" imgH="771525" progId="AcroExch.Document.7">
                  <p:embed/>
                </p:oleObj>
              </mc:Choice>
              <mc:Fallback>
                <p:oleObj name="Acrobat Document" showAsIcon="1" r:id="rId10" imgW="914400" imgH="771525" progId="AcroExch.Document.7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5661025"/>
                        <a:ext cx="1525588" cy="128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37" name="Picture 28" descr="sieg se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3500438"/>
            <a:ext cx="1165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32" descr="https://encrypted-tbn2.gstatic.com/images?q=tbn:ANd9GcQY2uvsxSLdhUy2K1gMDcc1jKU_hqEQ0eRhbfk7z4c3tBBW8G5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3500438"/>
            <a:ext cx="13462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9" name="Picture 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4559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Picture 4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3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5844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5845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9140EA7-1A6D-4CC0-8428-94F4A3ACB3A2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9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943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63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5175"/>
            <a:ext cx="26336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4"/>
          <p:cNvSpPr/>
          <p:nvPr/>
        </p:nvSpPr>
        <p:spPr>
          <a:xfrm>
            <a:off x="107950" y="3068638"/>
            <a:ext cx="50006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5113" indent="-265113"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Уникальное покрытие</a:t>
            </a:r>
          </a:p>
        </p:txBody>
      </p:sp>
      <p:sp>
        <p:nvSpPr>
          <p:cNvPr id="35855" name="Rectangle 1"/>
          <p:cNvSpPr>
            <a:spLocks noChangeArrowheads="1"/>
          </p:cNvSpPr>
          <p:nvPr/>
        </p:nvSpPr>
        <p:spPr bwMode="auto">
          <a:xfrm>
            <a:off x="107950" y="3357563"/>
            <a:ext cx="6048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600">
                <a:solidFill>
                  <a:srgbClr val="404040"/>
                </a:solidFill>
              </a:rPr>
              <a:t>обеспечивает надежную защиту элементов фурнитуры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67400" y="6043613"/>
            <a:ext cx="3348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Структура покрытия стальных элементов</a:t>
            </a:r>
          </a:p>
        </p:txBody>
      </p:sp>
      <p:pic>
        <p:nvPicPr>
          <p:cNvPr id="3585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4005263"/>
            <a:ext cx="2762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9" name="pole tekstowe 22"/>
          <p:cNvSpPr txBox="1">
            <a:spLocks noChangeArrowheads="1"/>
          </p:cNvSpPr>
          <p:nvPr/>
        </p:nvSpPr>
        <p:spPr bwMode="auto">
          <a:xfrm>
            <a:off x="6705600" y="5618163"/>
            <a:ext cx="10080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СТАЛЬ</a:t>
            </a:r>
            <a:endParaRPr lang="pl-PL" sz="12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0980" name="pole tekstowe 24"/>
          <p:cNvSpPr txBox="1">
            <a:spLocks noChangeArrowheads="1"/>
          </p:cNvSpPr>
          <p:nvPr/>
        </p:nvSpPr>
        <p:spPr bwMode="auto">
          <a:xfrm>
            <a:off x="6516688" y="5080000"/>
            <a:ext cx="172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СЛОЙ ЦИНКА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0981" name="pole tekstowe 25"/>
          <p:cNvSpPr txBox="1">
            <a:spLocks noChangeArrowheads="1"/>
          </p:cNvSpPr>
          <p:nvPr/>
        </p:nvSpPr>
        <p:spPr bwMode="auto">
          <a:xfrm>
            <a:off x="6372225" y="4652963"/>
            <a:ext cx="2303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СЛОЙ ПАССИВАЦИИ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0982" name="pole tekstowe 26"/>
          <p:cNvSpPr txBox="1">
            <a:spLocks noChangeArrowheads="1"/>
          </p:cNvSpPr>
          <p:nvPr/>
        </p:nvSpPr>
        <p:spPr bwMode="auto">
          <a:xfrm>
            <a:off x="6804025" y="4394200"/>
            <a:ext cx="890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ЛАК</a:t>
            </a:r>
            <a:endParaRPr lang="pl-PL" sz="12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179388" y="4027488"/>
            <a:ext cx="45720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Высокая коррозионная стойкость всех элементов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фурнитуры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179388" y="5445125"/>
            <a:ext cx="457200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Покрытие безопасно для окружающей среды и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здоровья человека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5864" name="Rectangle 6"/>
          <p:cNvSpPr>
            <a:spLocks noChangeArrowheads="1"/>
          </p:cNvSpPr>
          <p:nvPr/>
        </p:nvSpPr>
        <p:spPr bwMode="auto">
          <a:xfrm>
            <a:off x="179388" y="4618038"/>
            <a:ext cx="4321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E46C0A"/>
              </a:buClr>
              <a:buFont typeface="Wingdings" pitchFamily="2" charset="2"/>
              <a:buChar char="ü"/>
            </a:pPr>
            <a:r>
              <a:rPr lang="ru-RU" altLang="uk-UA" sz="1500">
                <a:solidFill>
                  <a:srgbClr val="404040"/>
                </a:solidFill>
              </a:rPr>
              <a:t> Высокая</a:t>
            </a:r>
            <a:r>
              <a:rPr lang="pl-PL" altLang="uk-UA" sz="1500">
                <a:solidFill>
                  <a:srgbClr val="404040"/>
                </a:solidFill>
              </a:rPr>
              <a:t> стойкость </a:t>
            </a:r>
            <a:r>
              <a:rPr lang="ru-RU" altLang="uk-UA" sz="1500">
                <a:solidFill>
                  <a:srgbClr val="404040"/>
                </a:solidFill>
              </a:rPr>
              <a:t>к </a:t>
            </a:r>
            <a:r>
              <a:rPr lang="pl-PL" altLang="uk-UA" sz="1500">
                <a:solidFill>
                  <a:srgbClr val="404040"/>
                </a:solidFill>
              </a:rPr>
              <a:t>царапинам и износу</a:t>
            </a: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179388" y="5013325"/>
            <a:ext cx="346233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Clr>
                <a:srgbClr val="E46C0A"/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rgbClr val="464646"/>
                </a:solidFill>
                <a:latin typeface="Calibri" pitchFamily="34" charset="0"/>
              </a:rPr>
              <a:t> Внешне</a:t>
            </a:r>
            <a:r>
              <a:rPr lang="pl-PL" sz="1500" dirty="0">
                <a:solidFill>
                  <a:srgbClr val="464646"/>
                </a:solidFill>
                <a:latin typeface="Calibri" pitchFamily="34" charset="0"/>
              </a:rPr>
              <a:t>: </a:t>
            </a:r>
            <a:r>
              <a:rPr lang="ru-RU" sz="1500" dirty="0">
                <a:solidFill>
                  <a:srgbClr val="464646"/>
                </a:solidFill>
                <a:latin typeface="Calibri" pitchFamily="34" charset="0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п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риятный </a:t>
            </a:r>
            <a:r>
              <a:rPr lang="ru-RU" sz="1500" dirty="0">
                <a:solidFill>
                  <a:srgbClr val="464646"/>
                </a:solidFill>
                <a:latin typeface="Calibri" pitchFamily="34" charset="0"/>
              </a:rPr>
              <a:t>серебристый цвет</a:t>
            </a:r>
            <a:endParaRPr lang="pl-PL" sz="1500" dirty="0">
              <a:latin typeface="Calibri" pitchFamily="34" charset="0"/>
            </a:endParaRPr>
          </a:p>
        </p:txBody>
      </p:sp>
      <p:pic>
        <p:nvPicPr>
          <p:cNvPr id="35866" name="Picture 32" descr="http://kahla.pl/wp-content/uploads/2013/01/ekologia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1" r="54517"/>
          <a:stretch>
            <a:fillRect/>
          </a:stretch>
        </p:blipFill>
        <p:spPr bwMode="auto">
          <a:xfrm>
            <a:off x="4651375" y="4941888"/>
            <a:ext cx="8572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7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4559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8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7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6868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6869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88E2471-12E6-477C-8D96-93F4EE2E2CE1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539750" y="2803525"/>
            <a:ext cx="83566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Механическое управление фрамугами, расположенными на большой высоте с открыванием               </a:t>
            </a:r>
            <a:r>
              <a:rPr lang="ru-RU" sz="1500" dirty="0">
                <a:solidFill>
                  <a:schemeClr val="bg1"/>
                </a:solidFill>
                <a:latin typeface="+mn-lt"/>
                <a:cs typeface="+mn-cs"/>
              </a:rPr>
              <a:t>…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внутрь помещений с уровня пола  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539750" y="3357563"/>
            <a:ext cx="5688013" cy="32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Ширина открывания составляет около 150 мм 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539750" y="3716338"/>
            <a:ext cx="8280400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Установка фрамужного открывателя возможна как справа, так и слева от створки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6876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47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57325"/>
            <a:ext cx="266541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4862513"/>
            <a:ext cx="458628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5175"/>
            <a:ext cx="2784476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539750" y="4076700"/>
            <a:ext cx="8604250" cy="7858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На все стальные детали фрамужного открывателя нанесено цинковое антикоррозионное покрытие </a:t>
            </a:r>
            <a:r>
              <a:rPr lang="ru-RU" sz="1500" dirty="0">
                <a:solidFill>
                  <a:schemeClr val="bg1"/>
                </a:solidFill>
                <a:latin typeface="+mn-lt"/>
                <a:cs typeface="+mn-cs"/>
              </a:rPr>
              <a:t>…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серебристого цвета, а на детали изготовленные из легких сплавов, декоративное лакированное или </a:t>
            </a:r>
            <a:r>
              <a:rPr lang="ru-RU" sz="1500" dirty="0">
                <a:solidFill>
                  <a:schemeClr val="bg1"/>
                </a:solidFill>
                <a:latin typeface="+mn-lt"/>
                <a:cs typeface="+mn-cs"/>
              </a:rPr>
              <a:t>…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анодированное покрытие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6883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92">
            <a:off x="5921375" y="3741738"/>
            <a:ext cx="23574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rostokąt 12"/>
          <p:cNvSpPr/>
          <p:nvPr/>
        </p:nvSpPr>
        <p:spPr>
          <a:xfrm>
            <a:off x="395288" y="3348038"/>
            <a:ext cx="8604250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Однозапорные замки производства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ROMB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предназначены для дверей, изготовленных из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….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алюминиевого, стального и ПВХ профилей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395288" y="4314825"/>
            <a:ext cx="2376487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Доступные варианты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:</a:t>
            </a:r>
          </a:p>
        </p:txBody>
      </p:sp>
      <p:cxnSp>
        <p:nvCxnSpPr>
          <p:cNvPr id="18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6" name="Picture 3" descr="C:\Users\mrygiel\Desktop\gk-graficz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rostokąt 24"/>
          <p:cNvSpPr/>
          <p:nvPr/>
        </p:nvSpPr>
        <p:spPr>
          <a:xfrm>
            <a:off x="684213" y="4724400"/>
            <a:ext cx="6840537" cy="1662113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 фалевой защелкой и выпадающим ригелем 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lvl="2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 роликовой защелкой и выпадающим ригелем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lvl="2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 выпадающим ригелем</a:t>
            </a:r>
          </a:p>
          <a:p>
            <a:pPr lvl="2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 с выпадающим крюкообразным ригелем</a:t>
            </a:r>
          </a:p>
          <a:p>
            <a:pPr lvl="2" fontAlgn="auto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789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97000"/>
            <a:ext cx="39608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12875"/>
            <a:ext cx="21542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504825" y="3500438"/>
            <a:ext cx="860425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3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Межосевое расстояние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92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мм,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дорнмасс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25, 30, 35, 40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504825" y="4098925"/>
            <a:ext cx="59388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3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Замки универсальные, их можно устанавливать на двери с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….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правым или с левым открыванием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504825" y="4818063"/>
            <a:ext cx="860425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3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Регулировка выхода защелки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8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20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ole tekstowe 27"/>
          <p:cNvSpPr txBox="1"/>
          <p:nvPr/>
        </p:nvSpPr>
        <p:spPr>
          <a:xfrm>
            <a:off x="504825" y="5292725"/>
            <a:ext cx="7416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Эстетично отделанный штульп замка - полированный, изготовлен из нержавеющей стали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8923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97000"/>
            <a:ext cx="39608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12875"/>
            <a:ext cx="21542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2595563"/>
            <a:ext cx="318135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39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9940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39941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1E59AD0-0067-4BCC-98A9-5F97B0850CAE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5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ole tekstowe 20"/>
          <p:cNvSpPr txBox="1"/>
          <p:nvPr/>
        </p:nvSpPr>
        <p:spPr>
          <a:xfrm>
            <a:off x="611188" y="3357563"/>
            <a:ext cx="59769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Самое высокое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качество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изготовления, что 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….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подтверждается испытаниями в аккредитованной лаборатории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611188" y="4181475"/>
            <a:ext cx="56165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Универсальная защелка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(подходит для правых и левых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….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дверей), изготовлена из металлических сплавов высокой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….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плотности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611188" y="5300663"/>
            <a:ext cx="5689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Выпадающий ригель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изготовлен из пакета стальных листов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99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2636838"/>
            <a:ext cx="31813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3" descr="C:\Users\mrygiel\Desktop\gk-graficz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1700213"/>
            <a:ext cx="19812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1841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192213"/>
            <a:ext cx="57594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3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40964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40965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4B7BB24-EB6C-4162-8792-DEC068B3B23F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611188" y="3429000"/>
            <a:ext cx="504031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Огнестойкость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 по классу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EI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60, согласно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PN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-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EN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1363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11188" y="4127500"/>
            <a:ext cx="5689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Эстетично отделанный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штульп замка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- полированный, изготовлен из нержавеющей стали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611188" y="4991100"/>
            <a:ext cx="54737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Широкий спектр применения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– все типы алюминиевых профилей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0972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3" descr="C:\Users\mrygiel\Desktop\gk-graficzn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1841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19" descr="C:\Users\mrygiel\AppData\Local\Temp\notes0BDB16\ZAMEK ZAPADK ZASUWOWY KPO-30 041-203_2d_0005_org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033713"/>
            <a:ext cx="1470025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1700213"/>
            <a:ext cx="19812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57300"/>
            <a:ext cx="57594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84200"/>
            <a:ext cx="94456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50950"/>
            <a:ext cx="8159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949950"/>
            <a:ext cx="647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052513"/>
            <a:ext cx="3906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7651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044575"/>
            <a:ext cx="388778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7651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6011863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1916113"/>
            <a:ext cx="441801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99466"/>
            <a:ext cx="8424862" cy="32416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6" name="pole tekstowe 5"/>
          <p:cNvSpPr txBox="1"/>
          <p:nvPr/>
        </p:nvSpPr>
        <p:spPr>
          <a:xfrm>
            <a:off x="179388" y="3068638"/>
            <a:ext cx="8856662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КОНТАКТЫ: ПО ВСЕМ ВОПРОСАМ ОБРАЩАТЬСЯ К ОФИЦИАЛЬНОМУ ПРЕДСТАВИТЕЛЮ </a:t>
            </a:r>
            <a:r>
              <a:rPr lang="ru-RU" sz="1600" b="1" dirty="0">
                <a:solidFill>
                  <a:srgbClr val="F78C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</a:t>
            </a:r>
            <a:r>
              <a:rPr lang="pl-PL" sz="1600" b="1" dirty="0">
                <a:solidFill>
                  <a:srgbClr val="F78C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ROMB Spółka Akcyjna</a:t>
            </a:r>
            <a:r>
              <a:rPr lang="ru-RU" sz="1600" b="1" dirty="0">
                <a:solidFill>
                  <a:srgbClr val="F78C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»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Украине </a:t>
            </a: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ООО «АВАТАС»</a:t>
            </a:r>
          </a:p>
          <a:p>
            <a:pPr>
              <a:defRPr/>
            </a:pPr>
            <a:endParaRPr lang="ru-RU" sz="1600" b="1" dirty="0">
              <a:solidFill>
                <a:srgbClr val="F78C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endParaRPr lang="pl-PL" sz="1600" b="1" dirty="0">
              <a:solidFill>
                <a:srgbClr val="F78C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>
              <a:defRPr/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1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6386513"/>
            <a:ext cx="12334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4365625"/>
            <a:ext cx="41624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860800"/>
            <a:ext cx="474345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4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73825"/>
            <a:ext cx="12573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1835696" cy="174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688"/>
            <a:ext cx="282733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88913"/>
            <a:ext cx="615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6151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6152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184EE5C-AE2C-4CEA-A8C7-59E48BA15426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28"/>
          <p:cNvSpPr/>
          <p:nvPr/>
        </p:nvSpPr>
        <p:spPr>
          <a:xfrm>
            <a:off x="611188" y="3000375"/>
            <a:ext cx="381635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Фурнитура для алюминиевых окон, подходит для различных типов профилей с фурнитурным пазом 16 мм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" name="Prostokąt 30"/>
          <p:cNvSpPr/>
          <p:nvPr/>
        </p:nvSpPr>
        <p:spPr>
          <a:xfrm>
            <a:off x="539750" y="3933825"/>
            <a:ext cx="4032250" cy="23749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3276600" y="4365625"/>
            <a:ext cx="1223963" cy="180022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159" name="pole tekstowe 32"/>
          <p:cNvSpPr txBox="1">
            <a:spLocks noChangeArrowheads="1"/>
          </p:cNvSpPr>
          <p:nvPr/>
        </p:nvSpPr>
        <p:spPr bwMode="auto">
          <a:xfrm>
            <a:off x="611188" y="4005263"/>
            <a:ext cx="3673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600" b="1">
                <a:solidFill>
                  <a:schemeClr val="bg1"/>
                </a:solidFill>
              </a:rPr>
              <a:t>Основные технические сведения:</a:t>
            </a:r>
            <a:endParaRPr lang="pl-PL" altLang="uk-UA" sz="1600" b="1">
              <a:solidFill>
                <a:schemeClr val="bg1"/>
              </a:solidFill>
            </a:endParaRPr>
          </a:p>
        </p:txBody>
      </p:sp>
      <p:sp>
        <p:nvSpPr>
          <p:cNvPr id="6160" name="pole tekstowe 33"/>
          <p:cNvSpPr txBox="1">
            <a:spLocks noChangeArrowheads="1"/>
          </p:cNvSpPr>
          <p:nvPr/>
        </p:nvSpPr>
        <p:spPr bwMode="auto">
          <a:xfrm>
            <a:off x="539750" y="4365625"/>
            <a:ext cx="29527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Фурнитурный паз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Ось ручки (дорнмасс)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Высота цапфы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Ход запорных цапф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Диаметр и ширина замка привода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Отверстие под штифт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Максимальный вес створки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Фальц люфт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161" name="pole tekstowe 34"/>
          <p:cNvSpPr txBox="1">
            <a:spLocks noChangeArrowheads="1"/>
          </p:cNvSpPr>
          <p:nvPr/>
        </p:nvSpPr>
        <p:spPr bwMode="auto">
          <a:xfrm>
            <a:off x="3276600" y="4359275"/>
            <a:ext cx="12239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16</a:t>
            </a:r>
            <a:r>
              <a:rPr lang="ru-RU" altLang="uk-UA" sz="1400" b="1">
                <a:solidFill>
                  <a:schemeClr val="bg1"/>
                </a:solidFill>
              </a:rPr>
              <a:t> 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15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7</a:t>
            </a:r>
            <a:r>
              <a:rPr lang="ru-RU" altLang="uk-UA" sz="1400" b="1">
                <a:solidFill>
                  <a:schemeClr val="bg1"/>
                </a:solidFill>
              </a:rPr>
              <a:t>/ 11</a:t>
            </a:r>
            <a:r>
              <a:rPr lang="pl-PL" altLang="uk-UA" sz="1400" b="1">
                <a:solidFill>
                  <a:schemeClr val="bg1"/>
                </a:solidFill>
              </a:rPr>
              <a:t>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2x17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>
                <a:solidFill>
                  <a:schemeClr val="bg1"/>
                </a:solidFill>
              </a:rPr>
              <a:t>⌀</a:t>
            </a:r>
            <a:r>
              <a:rPr lang="pl-PL" altLang="uk-UA" sz="1400"/>
              <a:t> </a:t>
            </a:r>
            <a:r>
              <a:rPr lang="pl-PL" altLang="uk-UA" sz="1400" b="1">
                <a:solidFill>
                  <a:schemeClr val="bg1"/>
                </a:solidFill>
              </a:rPr>
              <a:t>25x12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7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</a:t>
            </a:r>
            <a:r>
              <a:rPr lang="ru-RU" altLang="uk-UA" sz="1400" b="1">
                <a:solidFill>
                  <a:schemeClr val="bg1"/>
                </a:solidFill>
              </a:rPr>
              <a:t>30</a:t>
            </a:r>
            <a:r>
              <a:rPr lang="pl-PL" altLang="uk-UA" sz="1400" b="1">
                <a:solidFill>
                  <a:schemeClr val="bg1"/>
                </a:solidFill>
              </a:rPr>
              <a:t> </a:t>
            </a:r>
            <a:r>
              <a:rPr lang="ru-RU" altLang="uk-UA" sz="1400" b="1">
                <a:solidFill>
                  <a:schemeClr val="bg1"/>
                </a:solidFill>
              </a:rPr>
              <a:t>кг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 b="1">
                <a:solidFill>
                  <a:schemeClr val="bg1"/>
                </a:solidFill>
              </a:rPr>
              <a:t>мин</a:t>
            </a:r>
            <a:r>
              <a:rPr lang="pl-PL" altLang="uk-UA" sz="1400" b="1">
                <a:solidFill>
                  <a:schemeClr val="bg1"/>
                </a:solidFill>
              </a:rPr>
              <a:t>. 12 mm</a:t>
            </a:r>
          </a:p>
        </p:txBody>
      </p:sp>
      <p:pic>
        <p:nvPicPr>
          <p:cNvPr id="616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4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3" descr="C:\Users\mrygiel\Desktop\gk-graficzny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4859338" y="3933825"/>
            <a:ext cx="4033837" cy="23749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6" name="Prostokąt 35"/>
          <p:cNvSpPr/>
          <p:nvPr/>
        </p:nvSpPr>
        <p:spPr>
          <a:xfrm>
            <a:off x="7596188" y="4365625"/>
            <a:ext cx="1223962" cy="180022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166" name="pole tekstowe 39"/>
          <p:cNvSpPr txBox="1">
            <a:spLocks noChangeArrowheads="1"/>
          </p:cNvSpPr>
          <p:nvPr/>
        </p:nvSpPr>
        <p:spPr bwMode="auto">
          <a:xfrm>
            <a:off x="4932363" y="4005263"/>
            <a:ext cx="3887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600" b="1">
                <a:solidFill>
                  <a:schemeClr val="bg1"/>
                </a:solidFill>
              </a:rPr>
              <a:t>Основные технические сведения:</a:t>
            </a:r>
            <a:endParaRPr lang="pl-PL" altLang="uk-UA" sz="1600" b="1">
              <a:solidFill>
                <a:schemeClr val="bg1"/>
              </a:solidFill>
            </a:endParaRPr>
          </a:p>
        </p:txBody>
      </p:sp>
      <p:sp>
        <p:nvSpPr>
          <p:cNvPr id="6167" name="pole tekstowe 40"/>
          <p:cNvSpPr txBox="1">
            <a:spLocks noChangeArrowheads="1"/>
          </p:cNvSpPr>
          <p:nvPr/>
        </p:nvSpPr>
        <p:spPr bwMode="auto">
          <a:xfrm>
            <a:off x="4859338" y="4365625"/>
            <a:ext cx="30257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Фурнитурный паз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Ось ручки (дорнмасс)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Высота цапфы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Ход запорных цапф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Диаметр и ширина замка привода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Отверстие под штифт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  <a:endParaRPr lang="ru-RU" altLang="uk-UA" sz="1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Максимальный вес створки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  <a:endParaRPr lang="ru-RU" altLang="uk-UA" sz="1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>
                <a:solidFill>
                  <a:schemeClr val="bg1"/>
                </a:solidFill>
              </a:rPr>
              <a:t>Фальц люфт</a:t>
            </a:r>
            <a:r>
              <a:rPr lang="pl-PL" altLang="uk-UA" sz="140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168" name="pole tekstowe 41"/>
          <p:cNvSpPr txBox="1">
            <a:spLocks noChangeArrowheads="1"/>
          </p:cNvSpPr>
          <p:nvPr/>
        </p:nvSpPr>
        <p:spPr bwMode="auto">
          <a:xfrm>
            <a:off x="7596188" y="4365625"/>
            <a:ext cx="12239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16</a:t>
            </a:r>
            <a:r>
              <a:rPr lang="ru-RU" altLang="uk-UA" sz="1400" b="1">
                <a:solidFill>
                  <a:schemeClr val="bg1"/>
                </a:solidFill>
              </a:rPr>
              <a:t> 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15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7/11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2x17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>
                <a:solidFill>
                  <a:schemeClr val="bg1"/>
                </a:solidFill>
              </a:rPr>
              <a:t>⌀</a:t>
            </a:r>
            <a:r>
              <a:rPr lang="pl-PL" altLang="uk-UA" sz="1400"/>
              <a:t> </a:t>
            </a:r>
            <a:r>
              <a:rPr lang="pl-PL" altLang="uk-UA" sz="1400" b="1">
                <a:solidFill>
                  <a:schemeClr val="bg1"/>
                </a:solidFill>
              </a:rPr>
              <a:t>25x12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  <a:endParaRPr lang="pl-PL" altLang="uk-UA" sz="14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uk-UA" sz="1400" b="1">
                <a:solidFill>
                  <a:schemeClr val="bg1"/>
                </a:solidFill>
              </a:rPr>
              <a:t>7 </a:t>
            </a:r>
            <a:r>
              <a:rPr lang="ru-RU" altLang="uk-UA" sz="1400" b="1">
                <a:solidFill>
                  <a:schemeClr val="bg1"/>
                </a:solidFill>
              </a:rPr>
              <a:t>мм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 b="1">
                <a:solidFill>
                  <a:schemeClr val="bg1"/>
                </a:solidFill>
              </a:rPr>
              <a:t>130 кг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400" b="1">
                <a:solidFill>
                  <a:schemeClr val="bg1"/>
                </a:solidFill>
              </a:rPr>
              <a:t>мин. 12 мм</a:t>
            </a:r>
            <a:endParaRPr lang="pl-PL" altLang="uk-UA" sz="1400" b="1">
              <a:solidFill>
                <a:schemeClr val="bg1"/>
              </a:solidFill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5003800" y="2997200"/>
            <a:ext cx="38163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Фурнитура для окон, изготовленных из ПВХ профилей и дерева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17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3887787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00213"/>
            <a:ext cx="3906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1835696" cy="174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284538"/>
            <a:ext cx="36718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7174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7175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17BB67A-486E-4ED5-9BDC-4FEAD504945E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 31"/>
          <p:cNvSpPr/>
          <p:nvPr/>
        </p:nvSpPr>
        <p:spPr>
          <a:xfrm>
            <a:off x="755650" y="5178425"/>
            <a:ext cx="4176713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3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Фурнитура управляется ручкой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755650" y="3546475"/>
            <a:ext cx="4679950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В фурнитуре передача движения через угол осуществляется посредством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угловых передач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. К ним присоединяются средние запоры с цапфами, которые обеспечивают прижим по горизонтали или вертикали створки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18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4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3" descr="C:\Users\mrygiel\Desktop\gk-graficzny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3887787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00213"/>
            <a:ext cx="3906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1835696" cy="174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8197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8198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30E483A-2451-4743-AF96-3B26865533D8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 31"/>
          <p:cNvSpPr/>
          <p:nvPr/>
        </p:nvSpPr>
        <p:spPr>
          <a:xfrm>
            <a:off x="755650" y="3421063"/>
            <a:ext cx="77041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 механизмах применён также передовой и проверенный способ соединения элементов при помощи соединительной пластины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82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4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3" descr="C:\Users\mrygiel\Desktop\gk-graficz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rostokąt 27"/>
          <p:cNvSpPr/>
          <p:nvPr/>
        </p:nvSpPr>
        <p:spPr>
          <a:xfrm>
            <a:off x="755650" y="4437063"/>
            <a:ext cx="792003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Петли в фурнитуре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ROMB DYNAMIC ALU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крепятся на клеммах, что существенно облегчает монтаж и сокращает время на него (нет необходимости сверления отверстий под установку петель)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2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581525"/>
            <a:ext cx="3476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00213"/>
            <a:ext cx="3906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3887787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1835696" cy="174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688"/>
            <a:ext cx="282733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581525"/>
            <a:ext cx="3476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9223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9224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837C7B3-4B84-4DB9-ADA5-E6D661D213D3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3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32"/>
          <p:cNvSpPr/>
          <p:nvPr/>
        </p:nvSpPr>
        <p:spPr>
          <a:xfrm>
            <a:off x="755650" y="3284538"/>
            <a:ext cx="7993063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8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Большинство приводов, предназначенных для поворотно-откидных окон имеют специальные монтажные отверстия, блогодаря чему возможен монтаж блокиратора ошибочного поворота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ручки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755650" y="4365625"/>
            <a:ext cx="79200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8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Дополнительно привода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приспособлены к монтажу балконной защёлки (от 1801 мм), которая взаимодействует с ответной планкой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23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4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3" descr="C:\Users\mrygiel\Desktop\gk-graficzny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3887787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00213"/>
            <a:ext cx="3906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1835696" cy="174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AutoShape 6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0245" name="AutoShape 8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0246" name="AutoShape 10" descr="data:image/jpeg;base64,/9j/4AAQSkZJRgABAQAAAQABAAD/2wCEAAkGBxQSEBQUEBQUFBQPDxAPEBQVFBQUFBAPFBQXFhQUFBQYHCggGBolHBQVITEhJSkrLi4uFx8zODMsNygtLisBCgoKDg0OFxAQGiwcHxwsLCwsLCwsLCwsLSwsLCwsLCwsLywsLCwsLCwsLCwsLCwsLSwsLCwvLCwsLCwsLCwsLP/AABEIAIcBdgMBEQACEQEDEQH/xAAbAAACAwEBAQAAAAAAAAAAAAACAwEEBQYAB//EAEcQAAIBAgMEBwUDCgIKAwAAAAECAAMRBBIhBTFBUQYTImFxgZEHMkKhsSNSchQzYoKSssHC0fBDohUWJERTY4Oj4fFUc8P/xAAbAQADAAMBAQAAAAAAAAAAAAAAAQIDBAUGB//EAD0RAAICAQMBBAgEBQMCBwAAAAABAhEDBBIhMQVBUXEiMmGBkaGxwRPR4fAGFCMzQlJy8RU0Q1NigpKisv/aAAwDAQACEQMRAD8AQqTtnOHJTgA5acLAYKcYgwsAGKsAGqkAGrTEVgMFEQthR7qByhbCiDhxyj3CoA4ePcTQJw8rcKgfycR2Kj3UQsKBNCOxUCaEdioE0I9wqI/JzHuFRBox2KgTTjsVEZIWInJHYHgkVioIJCwJyQsCQsLALLCwJCwAIJEBIpwAMU4WMalCQ5FJD0w4kORaiWEw45SHMpRQ0YcSd5ew9+TRbx7CRhYt4bAhhot5SgEMPJ3lbCepk7h7SOri3BtPZIWVRBSKwoS6RDK1RIAV6lKIZzyibZhHpAB6CAhyiABgRgGBAQQEACBgAQYwAnOYUKz2Yx0IkEwAnKYCCFIwsKCFGFhRPUw3BR7qI9wUGuGkuY9owYYRbx7QXwojUyXEp1cNaZVIxuIg0pdkUe6ruhYhFXEU1950X8TqPqZilqMUPWml70bOPRanL6mOUvKLf2K9Xa1Bf8QE8lDNf0E1p9p6WP8Amn5cm7j7B7Qn0xNedL6sXT2tRY6MR3spUfPw/u8mPa+llKt1eZkyfw72hBJ/h3fhyS21aI+P0Vz/AAjfa+kX+d+5/kEP4b7Sl/4deco/mR/pygN7N45G/pI/6xpW6t/BmR/wx2gle1f/ACRp4UrUUMhDK24jd3+fdN+GWM4qUXaZxMuGeKbhNNNdzLSUI3ISiWaeEBkOZagOXAyHlK/CGLg5LyFLGNXCSHkKWMauGkuZagMGHkbytgXVRbitp4pFYUCRCx0CYAATAQtnjAAmAEQABhABTJAATShQHIrNowj0MYD1MAGqYAMWAhqiIYYWABBYCCCwAkJ3QsQxaULChi0orHQxaUVjoYEisCcsLA9ljsQQpxNjoLLFY6EYqtkB1UEAsczZQFG8k/TnYzBnzrEr6mXDheWVI4ut01q3KrToqy7wWNQi+7VWAnKzdqZoPiK8+p6fSdgaXMr/ABJNrqqUWvY07KVfpNiW+NV/Ci/zXmtLtbUvo0vcdKH8O6GPWLl5t/aijU2nXfQ1angrFb+S2mGWu1M/82bePsnRQ9XDH3q/rZBoFh9oxbxJPzM1MmebfLb82dLFo8cF6MVHySQS0gNwEwOTNnYibQthRELAWZZjYuq4G8geJAlRT7jHOcV1dDuj/SdMLW7TqaLkdcoIOX/mKOY+Y05W7Ogz5MTpp0zy3bWm0+phujJb49OV8H9vB+bPryYYEAixBAII3EHcRO9+LZ4z8MamGtJcylAetOY3ItRDFOTuHROWFjog2gADPCgsW1SOhWLapHQrAZ46CxbPHQrFloAQTEAJaAEZoAQTAAYxHoAcgoE2TGPQQAsIIAPRYAPRYrAaFisYYWABinFYBCnCwoMU4WFBinFYDAsVjoIJCwonLCwo9khYqCFOJyKSDCybHQNZwoufADmeX998mc1BWxxi5OkcFt3aHXPobop0P321BYfo20Hdc63nA1WZ5Gz3XYnZ/wCBFZJrl9PYvzfyXvRyjplrvoPtER78SVurD0yes0ZO8a9ja/fzOttUdTP/ANST+HD+xbwuFao1l4DM7HRaacWc8B8zoBckCRGDk+C5zUFb7+iXVvwX746ulyWFpBd2veRYkeHDwlVRtY40lfUlCCbAi9wDqBa+6/KY543w30YRz43KUE7cKtLqr6fERVxAHM+ExqFjnlUTNxe03XcgXvc5R8yJs49PF9Xfkc7Pr5w6RS/3OvrRk19sPxr0l7lBc/5QfrNuGlj3QbOTl7Un35Yx8ufon9TLrbRdnP2jEWI1JCnS2YKToeOvH0G/j08EvVSOBn12eUn/AFZNebXyFjE0+CFm/Sc2v4KoPzh+BK63fBFfzuOucbfnL8kvqGtY8KdJfJz9WMyrS+Mn8vyMMu0V3Qj8G/q2fcOg/SWodnIa4Rfyagb1CXJalSOUHIF+7lJYsNDm1AYjLv2+iu40XUnfSzssNjQ1SrTIK1MOyiopsQQwuro3xKdbGwOmoEuMrVktU6LBeUIjrI6CwWqx0KxTVI6FYpnlUKwSYCsGAAsIWAtjALFmpHQtwBqR0KyM0KCybyRnrwGezQAEvFYzmEpzasxlinSisCzTpRWFFhKUVhQ9KUVjoctOKwoMJFY6DCQsAwkLCggkVhQYSKx0EFhYUFaFhRBhYEXiAm8BhFrC50AFyeQG8wsDkukm1C5NNNBuqdyn4PE/Fy0HMzkavUbnSPS9jdm7v62RcLp7X+S+b95ztYaTnSPXwMfaC9qmwFznNLTUkVBoABvJdUFu+YoJy3RX7r9LI1ko43DLLhK034Jr80jUSvelTVNENOlVsBbO7ICXbiT2jYncNBG7XovijJplCcfxly5Xz7L4S8F4+3l8imPiSdwAJZjyCjUnuEnq0l1NieSMIucnSXLKmH2jTNUoLZ95VkZb6cbgX018o54ZqO+S4+JqQ1uCeV4YupvmqafzXh8jidpbWxBYqzlbMQVTsAEGxGmp852sejwxScVZ4nUdqazJKUZzcafRcV7OPuZRNzrx3zOkkc5tvlk3lWKh+BqJ1g64HJZs2U63ynL5BrfOY3N9w6BStYCw8ZmT4MbhbPpPRrojhauGpVqjPUNWmGID5UVtzKMva0II38DKjyrNWc3GTS7jr6NNaIUJZECpRsT2QuiJfMe1vCkH3gbG8jLDi13CxZHu57zQwW1qauHKtnptT2fVuxvRpkK9NmH+KlzYVDYkEX1zScT5o2p8xs6Rnm1RhsDNAVnrxgeywsCLRACWjoVimqx7RbhLVY6JsWzRiAhY6IMVjANYDjJsaQJxQ5iKykiDihCx0CcTFY6AOJhYUVEpTPZBYp04rCiwiRWA5FisY5VisYwLFYBhYWBIWFgFaOwJEQEwAIQA8YADEAapCx0NWlJ3Doweku1cg6ume2d/HLb4vIjTm34TNLVZ6W1HU7N0D1GTnhLr+/F/qccn/nxJ1vOVdnuVFRSjFUkBVEmRkg6M3HA9WxT30IqUzYG1RO0mnHtKswY57Ml+D+XQetwfj6ecPFP49V8x5KgkUbZLg0tdFouA9IfsMkvUXHLKPj9zB2VlU9Fja7lT93H6na+zramCw612xNSilVHUB6hUVMhUHKoOo52HMTe0eNRjdcvvPPdv55SzrHGXCSte3nr7qPnHS1KdLa9Xq1uG6qslQA5TRemCmU96FTfiSfCb7gskHCuq/fzOFg1D02eGa/VfPl3/ACs53pbgstQuNzgMfHc30B85h0E9+Ha+seDoduYPwda5L1ci3L7/AD595zs2qOUeiAuYPZVWqCadNmAsb6DQmwtff5cjFujHqPk0cDsBy4Vmo31LLnzMFAJYkKCBYC9zpE8qS4Vi237D6R7Pdi1KeBapWxNKnR61mAFM1mS4Fw3bXq9RexU6XOl9W823hGGeJTe4sbY6Z4JKTDDYhDUKlQxou5LFbGy6gA3IuDx1vxhzbfIQxV0RzDbed64CqzU6lDqa1RkZFYGzKLsAbI1iDxtyJEl58UEuVZ0cHZ2oyWlB/B1+30+B9jwQbqqfWFWfq0zlTdWfKMxU2FwTfWb66HJHXEYWiC8dC3AGpHQrFtUjomxZaMQp6gG8xWFFapjVHfJc0WosqVdp8hIeVFrGynV2o3D5TG8xaxFSrjnO/TxkPKy1iRUqY4je0X4jK2IT/pYcNYb2LaOp7RY7gY94tpapvUbcIvxA2lulsyq28keA/rJeQewvqs37NcciwsY1RFYDlWKwocqxDGAQAkQAm8AJgIkCFgGBFY6GKsVjokrFY6JVIWFDFWTY6KG3Nqrh01PbZSUX4rAgXHmQPU7gZizZdkbM+nwSzZFCK5Z89eqWYs2pbfyA4AdwnHlJydnu9Npo4MahH3vxfiAshG0BXYAayZukXBWykD9JqPlm2uhOD/Npzpl6DHjemb093KjUoKPwTbzy3RhPxX0OP2ZjWPJqMH+mVpd1SVrj2UdJ0R2Xh8Ti1p4pBUWxqKpuFNVLFSwHveG6ZtK/6nuNbt9NaVUuHJX8GaHtT2D9vh2oUx26XVKlNBp1W7cNBlZRbdYHlOrCVI8TkjfJ8125hhUoX1+zvfj2R2XItv3X/Vmljl+Dq3F9J/U9Fmj/ADvZOPKuZYXT8l+m1nNnY1O1zXQArdbkXOnj3jQ2M6DnFHnVKXgHgcHRVrjPiSp90IwS/fYMG9beM18uVJU3tNnBhy5H6EHL3Nlzaz16tlSi4OpbP7uX4QBmyD0B8Zhx5sMFaa+/5m3Ls3W5JVKEvovyApbKxDKAzUqY4iwci1raAG3yilrodzv5GfF2Bnb9Ko/P9PmOGwKf+K7u173FkBH3db6DXhxmvLXv/Ffv9+w6OLsHHH15N/L8/qXcNg6VPWnTANrZiWLW8b2+U156mWRUzo6fQYcEt2NU/wB+NsaxmOLNuTZ9C6GdIFqouHIIejS0PBkXKAB3gMgnf0OdziotdO/xo8N2zoo4csskJXudtU1W62vY1w1x07zpS86BxAS0LAW1YDjFuCivVxwElzKUSnW2hMbmWoFKpi5jczIoFd8VMbkZFFFarjVG8yWyjPr7W4Lr4RBZVLVqm4WvzisCxhuj9Vz2rmJyHR0GA6HniPWS8g9pvYXo2i75H4jK2mlS2cq7lEW5joY1O0VhRzimdo0ByGIB6RDLCCIY1VisAwsLCggsLCiQkLCgjaKxkZoAEDEAwQGRABgkgJ2htBKFJ6tU5UpqWY/QDvJsB4xMZ8qbGviK1TEVtHqCyL/waAIK0x37id31vo6t3D3noOwopZ3fXa/qhtMznI9W0eeoFv8AIQckhxi2Uqrkm5mCTbNmKS4BUzFRkTCwza1UvvFOuvLsHqqmvM9bQ8qczwe7C1/pf1Oc1+H2hF92SDXvi7+ll7ZO0GoVUqrq1JswBNg3cTyhhy7ZKRm12l/mcEsXS+nmuUM6ZdPq9ZAK9KnTpK1w1Mu7C4IysSRcE2uLcB3262n1EMjr5Hie0eys2ljb5T710vwff9jk9h7YFZ3UWsVzgG5YAEBs1xYXuu4njNftP0lGS8vudL+GJbZZMT5tKX2fnwy+dlUFXMlFAykliRmzDfop92wvunP/AJrJkjTk/iehXZmmxNyjjXiuOniGxmGjbbroLZozG2KMCAWjRLGDDORfLZRvZrKo/WawmeGnyS6I0s2v0+L1pr3c/QtU9juQGYgKyq4IBN0YAqwJsCCCCCL6GbkNC/8AJnJzdvQXGODfnx+f2C2ZWGGxlF8xyg5Duswc5SN19A5ffupm99LbWJLDPaunD+z+xz9TleswrJJJN3B17KnDx6u0fQq2OnSczz6iVKmMPOQ5lqAhsQe+Q8hagJeoZjeQpQK1SoOJkuZe0rtWv7ovJ3BRAwlR+6TuHRcw3Rlm3gmS5j2m5guiIG8WkuZW02sNsGmnCTuY9poUsMq7gBJsdBOQN5gMp4jaVNN7CUosVoxsd0rpJuMpY2JyRzeO6eKDoZkWInebCUZ09xp0WKaiTY6LCMBABq1RFQBitCgsIVYUAYaIBggMhhFYUeVYWFBrAYWeAA54Ae6yAj5J7Q+lNSsVFFyML1opMNP9oZWDdZfflBXTna8wzlyZ8cOLI2bVufFT/Camp9Q7vZH/AHHHg/qh5q2nLs9ZtFMbyGZVwAZJRAmN9S10PKbVKZHxP1J/6wNNb9wdqbH8My6f1nD/AFJ/mjQ7S9CEM3/lyi/d6r+TDVvnrMUXydJo8wBBB1BBBHMGXGXeRKKknFq0xOFwlOlfq0Vb77DU+JhPO5es7MWDSYsP9uKjYysCabKpsWXQ/dYAhW8rmYITUZcq1Zmy43OD2unTSfhf7QnZWHqV6YamjHQAnQKrWF1LHS4vqLzb/l8kpParOT/1LT48UXlltbXTq/gvh5pmnT6O1D7xVfC7H10X/NNiGgk/WdHNy/xDhX9uDl58fn9jMrsiGxQgknStVWmxtxSnSzFv2psx0WOPXk5mXt3Uz9Wo+S/OxZxLAZgSq63ZEShT7s9Sreop8JsRxxj0VHNy6rLl9eTfvKtR9zWzECwZVNZwT92vWOU+kswG5Xxo6mlrdlpZXuDmRw7e+xJFyMpsgtroBMWTUwxcPl+C6/ob+l7Nz6nmKqP+p8L9fcYeJxGoJIAzWZmBKqtQGk7FQRoFqMd/DhNSGd5MqcuF0o7OfQw02kksfMotSt+K9ncqvjk7XDY3NSRmPaKKWFwbNbtajfreb6yNpM83lxKGSUfB/wDADY0cNYnIigeudtwMVgMp7Pqvzk7h0aeD6NM28SXIe03MJ0ZA96TuK2mtQ2VTXhFY6LHZXkIhlbEbUppvYR7WFoxsb0tpJuIlrEyXJHOY72gAXymZFiJczncf05dt15axpEuZgYvpDVf4rS9qJ3Gc+LZt5MYrK1R4CPqFPaJ5TLuFtLlDGEylIlouJiI9wqLdF4bgot04WFD1k2MchgAd4AevGBBaFCsA1I6CwethQrPdZHQWcv052kRS6lDYVL9eQe0KWnYHLMTYnkGmKc1e1GbHibW59D5v0gs2GYAe5kKgcNQug8GmGXQ2I8MsbCxGZVP3kv8ASams9Q7XYbX4zXsf1RpkzlnrCbxFIExFWQDIkVEHE0yyMAbEqQp5G2h8jYwhLbJS8OSNRiWbDPG/8k18UW8UCctXKypiAKtMkWBzqrsoO45TUCm24iVqcbhkb7n0Nfs7UrNp4W/SikpLvTVrnzqzOcOKwI1RkIcX0VhqpA9R590SeN4K/wAk/igazx1qkucco888Jp+Ht9hamsdAJYmUgujW0xh61ek9wlQrWQgFspe99Brq2e/6k7GlzpRW59ePevzVfA8b2t2fknlksatxd/8Atlz8pKXxRr4na9Mn3r+KOf8AKQBNv+bwr/I5S7H1r6Y/mvzOfxoUuzU2KKxLEKiKWc7yW377m4I3yXrcPj8mZI9h619YpebX2bF0OrU3sC1gA7jO6jeQCxa99NSdNeJBGvm11xrGufbR0tH2CozvUtOPgm+vwXANbFbyST3nh4nefOYP5nNJKN/DqdFdm6HFN5FC/P1V7n9zMrbWp7gS5HBBmt6aQjp5+FeYZO0cN0nufhHn6cHsPVZjdwaKBkFyqsWBOpBYhVt+t4GZ4Y8d05W/BGln1OrcXLHj2pd8mvu6Pomx9gdagKEsu4GzDQfiFz4zcfo8dDy7bk227b7zo8J0UA32kbg2mtQ2FTXhFZVF1MLTTgIh0BW2jSTewjUWxWjIxvS2knGWsbFuRzm0faAovlMyLCS5nM4/pxUb3bzIsaRLkYOK2/Vfe0raidxm1cSzbyTGKxDNAQBMAFsYwIDQAFngB3NOs39/+oii7h6p75SJZpUanjLJNLD1I6EX6NSMC0tWMVjlqwoVhdbHQWe6yFCsgvAACI7A8BFYFbaWNFGmWO8nKo5uQSB8j6TFmy/hxs2NLppZ8ihH9o4LbFUtmLaljqfFTOfgk3kdnoO0MEcWlgodE/szm6y5lYffRl8yunzE22cbvsrdFKtwB93rPmVImnq/7S8/zOx2J/3LXsf2OjnLPWom8CkLYyWMi8hopMYpkmRMemNc4VcPoEw+KruNLsOutVHkTUqi3/LPKbmWTlhh8PgcTRYVi12oiuG0mvJ8vj2Ma601pKoys5Yu7WJZdLKt93Ek2HLWYG1GFKrOnjxt5nKV0uFb486KrLbXz/sTVq2bcqirMmltxTXWllcZ7gM4K8CQAG13/Wbc9LN4nNtOvA4+LtTD/MrDGDW99Wq5r28+wdtPs1KVTvNF/wAD6g+TKvqZjwelCUPevd+hs630MuLL7dr8pdPhJL3WTVqqg7RC25kCJQlJ8KxzyQxr02l5mdiNsoFLIGcAbwLL+0Zsw0k26k0vqc7N2rijFygnOu9Lj4sx6m261T80oUbrgZiD3sdPlN2Gixx9bk4mXtrUZOMaUfm/i+PkAdlVn1rvlGp7bXtx0BPLleZPxMUOI/L9/UwvR6rN6WZ1/udfJ8/BM2diUlpqFQF1cmp1pWygjs+8bH4bAW477TT1L3u3xXFX9v1O32XCOGKjFblLndVJd3V+VJbbNvAYnLUBJ091iN4B10PPSGjlsyJePBXbOP8AG0sn/p9L4dflZ3HRHpVRSr+T20KOWq5rq9VLe7fVgVzdo2vlFt83JzjOVJ2eZlpMuLEpzVfXzOgxvS+im4iUsbNZyOb2l7RFW+U+kyLCS5nLY/2hO3u39ZlWJEOZhYnpNWfebecrYidxRfGM28kx0gsAtAATAASIAQYhAmAAmMBbGACyYAATCgO1Q/ot5g/1iCyzTr25CUmBYp4w847FRfo408zKTEaFDEnvliL9CqYyTQotGIeDEAWaAwDUjomwethtDceNWPaTuMvbozUG/RKuPI2PyJmDVwvE/Zyb/ZeXZqoe3j4/qcTtWsAhPKxPdacnFOsi9p6vX4t+ml7Ofgc5Wr2+R8wZ0GzzCRW6ONbEOvDtEef/AIAmpqv7XvOr2Nxq/OL+x05M5h649EVYLGILSFvUtbhmOUHvO6WsfVPqjWlqeISirU3V+a4f2CpsQxB4WI5EG/8AESMijtTXvMuBzWSam7XDXk10+KYOdjWdUUZVw5r1t5ZlpPlUoAOHXtfuJ10E2MWNZMFRfNnH1esnpO0HkyL0dtKq5XD7/BmPjts9TU6uoWzqbOVIKqeII7vCb0dLh2pOKOHk7X1ksjnHI0r4XFV4VVM38Jj1NIO1rncTYqylSDZSNT2lIPDxtOdk0ssc2ord3ry/M9TpO1sWfAp5ZKDXEldc8NNc9H4c+HnjVtorm7PXVSDcLTp2UEcyRfzEpaacV6VR9rf7Rqy7TwZJf03LLT6RjS976+9FyhsSriQSwdbKKmRULMqE27dRhYenOXjjKNrHFv29E/35mPPmxTqWoyKF9Yr0pLz6/wD595p4DoW57XUXGt2d0d73CnKASA1zxK2seNgckcGol60lFew1MnaPZ+L+3jeSXjL9enwQjE4ZUYrYctRvUjj/AEM0MsJY5uLfQ9FpMuLUYI5IxVSXK+TRibWrrSIYsyoylFWkihs1jr1nwgXBA7ps4FLItvVrxbr4HN108elkpt7YyVJQik7/AN3dXDSMGrtqxBpU1UgECo/2lSxJ+I6cTNyOmv1nfsXCOHPtSmnigk1/k/Sl397833F7YId64fElrKpannNhn0AIU8LEm4HCYtXHZhaxrr1rwNvsmcs+rU9TJvarV+PdwbWIrAFrHS5y8yAdCRw04a+M0UjvzyU3fBibQ2hZh1Z7SuCCDusZ0NLhkmpM892prMcovHF2wTj3b3mY+c6fB5vkF3JjECtK8VhQ+nRhY6GhYgPGAyDAASYCBJiAAtGAtmgAtmgAsmAAEwA6oOfvX8FP8bRcjoNM3f6AfxjEWaYbkfUR8gaOFJ5H1H9I0I1cPUPL/NKTEzRoVvD9qUSX6OJEpEtlgVpVEuQYqSqJsi8BAmFgSIWArE08yMv31ZfUESJrdFx8TJim4TU13NP4HzjaS3SovEq6+djPORe2avuZ9CyJZMEq6Si/mjk6tfT1+c6p48ZsGp/tQ/TpuPMKW/kt5zBqFeNm/wBnT2amD8ePijp2cf3/AH3Tl0+p695IppXy+PfV/QEVL25EEg9+mh+fpKcUr9jMUckp7e5ST80+P1+BCk9k8dzeJ0P+a0Xil0f7+gJf28kuseH7+v8A9khNbEoi2ZlFm7IJ4g5h4AHTymSGKcnddf8Ag1c2t02GDi5K07S+a48+PcVMVttVbQE7wpNgDe27X5+XHTPHROvSZzs38QRUk8Ubrx8OP3yJfGs2JBAdQoyMrWTrbXJosLe6xCA5jbumTBp9uP8AI0+0u0vxsy2ppJVykv1XxMNQfymszasj1G1AN3NS17br6k+Im0jjHW7KZxSQVVDU6rkpU10fKbKcwFwRmIYXB1AJ4a2rcljuDqup1+xI4J6nZmipWuL8V8uVZYqF1PZVQObOFXyCgn1tOOlCXM237Fyz2UpZYcYopJd7dL3JJ/Y6Lo/0hNBiwzn7EBCopuqVUDlSFZxoxfXwXfbTpQ1uNQipWn5HmM/YWoyZpzx7XFvx8eflZpV+l1NQnUYdlsxdw1RVXMTmuiqrBe0T6njrB9o4+5N/vzFH+HNTfpSive39jmNr48VqrOKYphtyhi/DUliBck5mJtxM09RnWZppVR3OztFLRweNz3W76VXj3vqYu0cMtVCr6C4YEbwQd+vcSOO+LDkeOVx5K1mnjqcbhk4XX22v0vxM/q6NHiq8rntEePvH6d02/wAbNk6L9/Q5H8po9NzN/H9OX9PYUa+21GlJb950F+dhqflMi0rk7mzWy9rwgtuCP2XwX6GXWxbv7xPhuHpNqGKMeiORn1mbL60uPA9TUzMjUL9GlLEWkpQChoAEBkloACXhYgS0QwS0ABJgIEwGAYwBMBCzAGCYCAIgM6pah5H9mKwH06nj6RgWqbxiHU3gBbp1O+Owot0avfKUiWi9h6w5/OWpEuJpUqsrcQ0XKZjsVBwsKJtFY6IhYUJrubaaSWy4xPnu3GFOtUzbusX0cqP5pws0P6skvP7nt9FnX8njlL2R+e0+e16pBI+6SvppOinas8xL0W4+HAzZuMyVkYndUS/cl9flImrRWLK4O14r6nWV8QtMkM2q6G2p7JOvpxmisE5+w9DPtHTYVSdvjhc9Onvrg9VxN1bq8pyFmG85xlDFk0sRZ7/xmXHpY97s0dR21lfEIqNO+evPw8RuE2ZiHBu9LLVQqLseefOFG4hlXUbwx75m2xj6qObLUZcr/qTdfvu4Qqn0cpqiNVrO5rBCBTGRVu9O4DXvez+Havvl7mzW2pGlgsDhqQqlaK/ZkPmf7RjRRadSqLnmorLz18IuR0jK6QUAKqOLfaUabHKAAa1IdTWPj1lJ+HfreZIPgid3yV+j+EX8rGYAh8SrG+t7uCgN/wASnzkyGj7DVw61sNiMNUYgVKLPSa3uVadigBAvv7WlrZRpqc2OLMnRp1dHzRVRwCfdYBgSeDC4185wfTTpdT6O3hlFTk/RfNt+PPUsYfLayEEA20INjvtcSMsJp+mqMumyYZx/oyUkuOOeRGOx1OmO2yjuJ19N5lY8M5+qrMep1eHAv6kkjnsZ0lX/AA1Ld57I/rOjj0L/AMmed1Pb0FxiV+3p+v0MXE7Wqvvaw5Lp8983IafHDojiZ+0tRl6ypezj9SnM5oNhrSJjomy1RwhjoReo4a0oCwotACTGBEBHrQA9aAEWgB4iAAkQAgiMACIDAaAhLVBzHqIAGlBm91Wb8Ks30EBWOXZGIO7D1z4UKp/lisZaG0XP3fL/AMmAD6WLY7/4QsKLSYwxOQ6GrjTJciqHJjD3Rbh0WaWPb+7QUw2mlhsc0yKZDiauHxZmRSIcTQo46VuJ2lj8sENwbT35YIbg2gnGCLcPaIr45edotw0jhumCdaWFLMxdAoABJNQN2QANTclR3cZp5IN5VJHUwamMdLLFLrfHyf1OE2uuWs9wcxdmZT8L3IdTbkwI38JcFUUjWzZPxMkpri3fxKi3YhQN5AAA3k6CVTMRfxeNvmSrTJcNZu2dGXS3EnwvbSQlRUpbnb6s6roThzXTEmgCGw1BqyoTe6IEzg872PrJ6DlTtk0Nr0ldVpuLUh2rmwUdpAAdxUAIfOU0STitq0TSymsgNNzkIOYBGH6N92Wn+yYl1HXAil0noI4btOCoDqFNiBfs9q2hDMD4iJpsFSFUdtU6+SlZroXZXewJDAZhod5K5/Fn7pS4JfIzIDW7B1yZuyQT1gNjpzAakQP/AFFJjSOhxvS4t1WUFKtKowrG6hEGRlzrc9te2TxPZHE6yoD3HDYva+UBerQnKSucZ8ozmy2vYAC/DlIeD0m1Jq/Dg34doNYowljjLbwnJXx3cXXHkZ1fatVhbOVA3KlkUeS2jjgxrmr8+fqY8naOpmq30l3L0V8FRS3zKaTd8sNaJPCOhWWKeCJjoVlyls+VQFpMKBHQDMoEdASjAmwIJ5DUwoVouUtl129yjWb8NGo30WAF6j0Txr+7hMT50XX94CK0BcpdANotuwjj8T0V/eeG5ByXaXsv2g29KSfirJ/JeLeh0y9Q9kWMPv1cOvg1Rv5BDeg2sv0vY1V+PFIPw0Hb5lhF+IG1lgeyOgv53GOOdkpJ+8TDe/Aexnv9QNk0/wA7jSfxYnDJ9Fi3S8A2AjYfR9N+IotbnjC3yRo/T8A2rxPPW6O0/wDgN/08TW/lMKmFRBHSfYNP83So/q4Fvq1MRVIKiQ/tI2an5ulU/Uw9NPqwhsYvRKtX2s4b4aOJ/wCyv0cx7GO0U6vtZp8MNVPjVUfQGGwVo+YLivH1lNiGpiZLZQ9MRJdjHpXkFD1r+MQxqVrRgXcPjJaZLL1HaXfLsmi0m0jwhuChq488SB5x2FC32lzb+/WHIuCrW20q/EPrHtYWijiOkXIk/KPaLcZGL20Tw+ZiceA3HOYioC5Y3uxcn8RuQR5n5SeEVyyusmyiylV/hB8l/pCyaOj6E7RxOGxQq06VRsymmwyNldSD2W05/O0mTTXJUeBOI6FY9nZkwlbKWJUlctxffZobkAK9Atof/HI8alFfq8W5BTHJ7Pccd6UV/FicOP54WFMcvs7xHxVsEn4sXS/heF+wVMevQSqFynaGzVW5JU4zS5AB0CcgPSPnwHTLOF6LU0TLW2ls85b5clfMVvwuQLjja0OfAVCa3RHCO122phxuAC02ewHg0OfAY6l0R2YPzm1CfwYWqf6wp+AV7S7R6P7EG/H4tj+jhnX96jK2yFSLtHZ+wU31doVO7LTW/wD21+sdSCl4jvyrYK/7pj38agUH9nECOpeIqQ6nt/Yye7s2sf8A7Kl/rVaG2XiHAf8Arls5fc2RRJ4ZjTP1pmG1+IcBp7S6afmtl4VORDL9BRH1hs9oWvANva7iAPs8Nh086h+QZYtiHu9hUqe1raB+HCjwpVT+9WMeyItzK9X2n7RO6pSX8NFP5rw2INzKdX2hbSP+9EfhpUB/+ce1eAtzKtXpntBt+Mr+T5f3QI6QbmUK23cU3vYrFHxxNa3pmtALZTrYl3993f8AE7N9TAVsrdUv3R6CO2I8QIgBMAAaAxbGAhbGACyYxAExDADSCwlqQAclWJoY5asmhjVrRDGCtALJFeMQwYm24mUhBriCd1z52/jLRLDDPwHzB+t5VkiqlYjfl80pn+WOwoWceRuIHgqj6CAULfHOfjbyJH0gFCTXY/E3qYrHQBwmY3Ml0MsUsCBFwFFgUB/ZgMIUwIAC1BTvUHxAMdgQMKn3V/ZELEEKK8h6CA6CCDlAAssABNOFAQKQhQBhRACYwJgBEBEQAiAHoAegB6AEQERAD0AIMABiAEmAgSYxi2gABgAtoCFtABTGAAExj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12" name="Symbol zastępczy numeru slajdu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3139B6B-C4DD-4574-8825-0DF67D5D808D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pl-PL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5" name="Łącznik prostoliniowy 4"/>
          <p:cNvCxnSpPr/>
          <p:nvPr/>
        </p:nvCxnSpPr>
        <p:spPr>
          <a:xfrm flipH="1">
            <a:off x="5795963" y="6526213"/>
            <a:ext cx="2016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4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" descr="C:\Users\mrygiel\Desktop\gk-graficz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50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Prostokąt 35"/>
          <p:cNvSpPr/>
          <p:nvPr/>
        </p:nvSpPr>
        <p:spPr>
          <a:xfrm>
            <a:off x="684213" y="3429000"/>
            <a:ext cx="806450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Уменьшение ассортимента и одновременно сохранение полной функциональности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и прочности фурнитуры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" name="Prostokąt 36"/>
          <p:cNvSpPr/>
          <p:nvPr/>
        </p:nvSpPr>
        <p:spPr>
          <a:xfrm>
            <a:off x="684213" y="4044950"/>
            <a:ext cx="8064500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Существенное повышение производительности труда при монтаже фурнитуры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8" name="Prostokąt 37"/>
          <p:cNvSpPr/>
          <p:nvPr/>
        </p:nvSpPr>
        <p:spPr>
          <a:xfrm>
            <a:off x="684213" y="4405313"/>
            <a:ext cx="7200900" cy="322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Увеличение универсальности и сменяемости элементов </a:t>
            </a: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684213" y="4765675"/>
            <a:ext cx="6551612" cy="322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Меньшее количество ножниц на раме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0" name="Prostokąt 39"/>
          <p:cNvSpPr/>
          <p:nvPr/>
        </p:nvSpPr>
        <p:spPr>
          <a:xfrm>
            <a:off x="684213" y="5124450"/>
            <a:ext cx="8064500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Более компактная конструкция угловых передач, концевых запоров и шпингалетов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684213" y="5484813"/>
            <a:ext cx="8712200" cy="323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Нет необходимости применять специальное оборудование для обрубки элементов фурнитуры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684213" y="5805488"/>
            <a:ext cx="7991475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Увеличение функциональности - возможность установки дополнительных элементов, таких как балконная защёлка и блокиратор открывания</a:t>
            </a: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5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3887787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12875"/>
            <a:ext cx="1371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00213"/>
            <a:ext cx="3906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Łącznik prostoliniowy 4"/>
          <p:cNvCxnSpPr/>
          <p:nvPr/>
        </p:nvCxnSpPr>
        <p:spPr>
          <a:xfrm flipH="1">
            <a:off x="1547813" y="6526213"/>
            <a:ext cx="19446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250825" y="2924175"/>
            <a:ext cx="81375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Какие выгоды может принести производителю окон новый вид фурнитуры?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64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388100"/>
            <a:ext cx="12334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13137</TotalTime>
  <Words>1624</Words>
  <Application>Microsoft Office PowerPoint</Application>
  <PresentationFormat>Экран (4:3)</PresentationFormat>
  <Paragraphs>288</Paragraphs>
  <Slides>40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Wingdings</vt:lpstr>
      <vt:lpstr>Helvetica Linotype</vt:lpstr>
      <vt:lpstr>Times New Roman</vt:lpstr>
      <vt:lpstr>Motyw pakietu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ROMB Spółka Akcyjna</dc:title>
  <dc:creator>hcygan</dc:creator>
  <cp:lastModifiedBy>Алексей</cp:lastModifiedBy>
  <cp:revision>1061</cp:revision>
  <dcterms:created xsi:type="dcterms:W3CDTF">2014-06-06T12:24:34Z</dcterms:created>
  <dcterms:modified xsi:type="dcterms:W3CDTF">2016-02-12T09:26:17Z</dcterms:modified>
</cp:coreProperties>
</file>